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6" r:id="rId2"/>
    <p:sldId id="259" r:id="rId3"/>
    <p:sldId id="257" r:id="rId4"/>
    <p:sldId id="260" r:id="rId5"/>
    <p:sldId id="267" r:id="rId6"/>
    <p:sldId id="269" r:id="rId7"/>
    <p:sldId id="270" r:id="rId8"/>
    <p:sldId id="271" r:id="rId9"/>
    <p:sldId id="284" r:id="rId10"/>
    <p:sldId id="272" r:id="rId11"/>
    <p:sldId id="273" r:id="rId12"/>
    <p:sldId id="274" r:id="rId13"/>
    <p:sldId id="275" r:id="rId14"/>
    <p:sldId id="276" r:id="rId15"/>
    <p:sldId id="277" r:id="rId16"/>
    <p:sldId id="278" r:id="rId17"/>
    <p:sldId id="279" r:id="rId18"/>
    <p:sldId id="281" r:id="rId19"/>
    <p:sldId id="282" r:id="rId20"/>
    <p:sldId id="28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8A8"/>
    <a:srgbClr val="99CCFF"/>
    <a:srgbClr val="FFF6EB"/>
    <a:srgbClr val="26B033"/>
    <a:srgbClr val="E9FDE3"/>
    <a:srgbClr val="3BD54A"/>
    <a:srgbClr val="8BBC00"/>
    <a:srgbClr val="43AD66"/>
    <a:srgbClr val="FFE593"/>
    <a:srgbClr val="F8F7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54911" autoAdjust="0"/>
  </p:normalViewPr>
  <p:slideViewPr>
    <p:cSldViewPr snapToGrid="0">
      <p:cViewPr varScale="1">
        <p:scale>
          <a:sx n="58" d="100"/>
          <a:sy n="58" d="100"/>
        </p:scale>
        <p:origin x="-183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38AA62-B0BA-439D-8353-EEC0DE0EB698}" type="datetimeFigureOut">
              <a:rPr lang="en-GB" smtClean="0"/>
              <a:t>04/06/2018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DF13B-CCBF-4470-8A1E-3FB3118CA30F}" type="slidenum">
              <a:rPr lang="en-GB" smtClean="0"/>
              <a:t>‹#›</a:t>
            </a:fld>
            <a:endParaRPr lang="en-GB"/>
          </a:p>
        </p:txBody>
      </p:sp>
    </p:spTree>
    <p:extLst>
      <p:ext uri="{BB962C8B-B14F-4D97-AF65-F5344CB8AC3E}">
        <p14:creationId xmlns:p14="http://schemas.microsoft.com/office/powerpoint/2010/main" val="73962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oi.org/10.1080/11038128.2018.1469666" TargetMode="External"/><Relationship Id="rId7" Type="http://schemas.openxmlformats.org/officeDocument/2006/relationships/hyperlink" Target="http://www.wfot.org/Membership/MemberOrganisationsofWFOT.aspx"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3clw1r2j0esn1tg2ng3xziww.wpengine.netdna-cdn.com/wp-content/uploads/2017/07/ILSM-Reducing-Admissions-A5-6pp-SINGLES-final.pdf" TargetMode="External"/><Relationship Id="rId5" Type="http://schemas.openxmlformats.org/officeDocument/2006/relationships/hyperlink" Target="http://ajot.aotapress.net/content/45/11/998.short" TargetMode="External"/><Relationship Id="rId4" Type="http://schemas.openxmlformats.org/officeDocument/2006/relationships/hyperlink" Target="https://www.kingsfund.org.uk/sites/default/files/field/field_publication_file/Organising_care_NHS_front_line_Kings_Fund_May_2017.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opportunity to deliver the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is a great honour, a chance to say an extended thank you very much to many people in a global community of occupational therapists through whom standing here is possible. I want to say a particular thank you to Silvia Sanz Victoria. When Frank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Salvador Simo </a:t>
            </a:r>
            <a:r>
              <a:rPr lang="en-GB" sz="1200" kern="1200" dirty="0" err="1">
                <a:solidFill>
                  <a:schemeClr val="tx1"/>
                </a:solidFill>
                <a:effectLst/>
                <a:latin typeface="+mn-lt"/>
                <a:ea typeface="+mn-ea"/>
                <a:cs typeface="+mn-cs"/>
              </a:rPr>
              <a:t>Algado</a:t>
            </a:r>
            <a:r>
              <a:rPr lang="en-GB" sz="1200" kern="1200" dirty="0">
                <a:solidFill>
                  <a:schemeClr val="tx1"/>
                </a:solidFill>
                <a:effectLst/>
                <a:latin typeface="+mn-lt"/>
                <a:ea typeface="+mn-ea"/>
                <a:cs typeface="+mn-cs"/>
              </a:rPr>
              <a:t> and I met in Barcelona to sign up for our first book, she put Frank and I up on her floor. We’d had a meal with the publishers and had to walk to her flat across Barcelona two or three miles. It was two in the morning, and Frank couldn’t remember the right flat number in her block. We pushed a few buttons, and then Frank threw stones up at the windows. By this time I was eyeing up a derelict building across the street as a possible billet. Sylvia's was the second head that popped out in response. She had an exam the next morning but we stayed up till five talking and drinking the whisky I’d brought to celebrate the deal. I’m not sure what Annie Turner thought when we turned up the next morning looking pretty rough, but Sylvia saved us both from possible arrest as vagrants. Since this adventure my wife Linda insists that I skype her every day when I’m away. However, that moment was a step change in my career, an entry to the global city of occupational therapists. </a:t>
            </a:r>
          </a:p>
          <a:p>
            <a:endParaRPr lang="en-GB" dirty="0"/>
          </a:p>
        </p:txBody>
      </p:sp>
      <p:sp>
        <p:nvSpPr>
          <p:cNvPr id="4" name="Slide Number Placeholder 3"/>
          <p:cNvSpPr>
            <a:spLocks noGrp="1"/>
          </p:cNvSpPr>
          <p:nvPr>
            <p:ph type="sldNum" sz="quarter" idx="10"/>
          </p:nvPr>
        </p:nvSpPr>
        <p:spPr/>
        <p:txBody>
          <a:bodyPr/>
          <a:lstStyle/>
          <a:p>
            <a:fld id="{3B1DF13B-CCBF-4470-8A1E-3FB3118CA30F}" type="slidenum">
              <a:rPr lang="en-GB" smtClean="0"/>
              <a:t>1</a:t>
            </a:fld>
            <a:endParaRPr lang="en-GB"/>
          </a:p>
        </p:txBody>
      </p:sp>
    </p:spTree>
    <p:extLst>
      <p:ext uri="{BB962C8B-B14F-4D97-AF65-F5344CB8AC3E}">
        <p14:creationId xmlns:p14="http://schemas.microsoft.com/office/powerpoint/2010/main" val="2364979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profession has become global over the hundred years since </a:t>
            </a:r>
            <a:r>
              <a:rPr lang="en-GB" sz="1200" kern="1200" dirty="0" smtClean="0">
                <a:solidFill>
                  <a:schemeClr val="tx1"/>
                </a:solidFill>
                <a:effectLst/>
                <a:latin typeface="+mn-lt"/>
                <a:ea typeface="+mn-ea"/>
                <a:cs typeface="+mn-cs"/>
              </a:rPr>
              <a:t>the establishment of the first occupational therapy professional body in </a:t>
            </a:r>
            <a:r>
              <a:rPr lang="en-GB" sz="1200" kern="1200" dirty="0">
                <a:solidFill>
                  <a:schemeClr val="tx1"/>
                </a:solidFill>
                <a:effectLst/>
                <a:latin typeface="+mn-lt"/>
                <a:ea typeface="+mn-ea"/>
                <a:cs typeface="+mn-cs"/>
              </a:rPr>
              <a:t>the United States but has many histories and local contexts in each country. I want to talk about the combination of global and </a:t>
            </a:r>
            <a:r>
              <a:rPr lang="en-GB" sz="1200" kern="1200" dirty="0" err="1">
                <a:solidFill>
                  <a:schemeClr val="tx1"/>
                </a:solidFill>
                <a:effectLst/>
                <a:latin typeface="+mn-lt"/>
                <a:ea typeface="+mn-ea"/>
                <a:cs typeface="+mn-cs"/>
              </a:rPr>
              <a:t>glocal</a:t>
            </a:r>
            <a:r>
              <a:rPr lang="en-GB" sz="1200" kern="1200" dirty="0">
                <a:solidFill>
                  <a:schemeClr val="tx1"/>
                </a:solidFill>
                <a:effectLst/>
                <a:latin typeface="+mn-lt"/>
                <a:ea typeface="+mn-ea"/>
                <a:cs typeface="+mn-cs"/>
              </a:rPr>
              <a:t>, and how the personal everyday instance, like Silvia’s hospitality, relates to a wider connection with the world. I am going to reflect on the connection between the narrative of meaning, purpose and social justice which seem to be the main concerns of my work to the larger occupational therapy story; the personal, professional and political influences on the profession and what we, as therapists and as activists for occupation in a global profession, might do, or give, in order to realise its power and potential.</a:t>
            </a:r>
          </a:p>
          <a:p>
            <a:r>
              <a:rPr lang="en-GB" sz="1200" kern="1200" dirty="0">
                <a:solidFill>
                  <a:schemeClr val="tx1"/>
                </a:solidFill>
                <a:effectLst/>
                <a:latin typeface="+mn-lt"/>
                <a:ea typeface="+mn-ea"/>
                <a:cs typeface="+mn-cs"/>
              </a:rPr>
              <a:t>There should be a key message to take away from a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but the message I'm going to communicate does not break down into one concept: </a:t>
            </a:r>
          </a:p>
          <a:p>
            <a:pPr lvl="0"/>
            <a:r>
              <a:rPr lang="en-GB" sz="1200" kern="1200" dirty="0">
                <a:solidFill>
                  <a:schemeClr val="tx1"/>
                </a:solidFill>
                <a:effectLst/>
                <a:latin typeface="+mn-lt"/>
                <a:ea typeface="+mn-ea"/>
                <a:cs typeface="+mn-cs"/>
              </a:rPr>
              <a:t>Occupation is complex, but that does not mean that the concept is so difficult to get across to people. </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should be a key message to take away from a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but the message I'm going to communicate does not break down into one concept: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Occupation is complex, but that does not mean that the concept is so difficult to get across to people.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Narrative offers a powerful vehicle for conveying the significance of occupation and enables the imagination of possible change.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Our shared narratives can facilitate connections in a global city of occupational therapists with social transformation objectives.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Narrative offers a powerful vehicle for conveying the significance of occupation and enables the imagination of possible change. </a:t>
            </a:r>
          </a:p>
          <a:p>
            <a:pPr lvl="0"/>
            <a:r>
              <a:rPr lang="en-GB" sz="1200" kern="1200" dirty="0">
                <a:solidFill>
                  <a:schemeClr val="tx1"/>
                </a:solidFill>
                <a:effectLst/>
                <a:latin typeface="+mn-lt"/>
                <a:ea typeface="+mn-ea"/>
                <a:cs typeface="+mn-cs"/>
              </a:rPr>
              <a:t>Our shared narratives can facilitate connections in a global city of occupational therapists with social transformation objectives. </a:t>
            </a:r>
          </a:p>
          <a:p>
            <a:r>
              <a:rPr lang="en-GB" sz="1200" kern="1200" dirty="0">
                <a:solidFill>
                  <a:schemeClr val="tx1"/>
                </a:solidFill>
                <a:effectLst/>
                <a:latin typeface="+mn-lt"/>
                <a:ea typeface="+mn-ea"/>
                <a:cs typeface="+mn-cs"/>
              </a:rPr>
              <a:t>Its connection with life narrative makes occupation such a potentially powerful concept, both socially and historically, expressed through cultural means. It is a discourse, the point of which is to provoke and promote social change. If occupations have cultural meaning and purpose, they must involve some personal cost or investment in order to have the power to make change, some element of commitment and heroism. Elizabeth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is an occupational therapy hero, she fought for change, and established the profession in the UK. But she did not do this alone, and the struggle to keep a focus on occupation as a means to health is continuous. </a:t>
            </a:r>
          </a:p>
          <a:p>
            <a:endParaRPr lang="en-GB" dirty="0"/>
          </a:p>
        </p:txBody>
      </p:sp>
      <p:sp>
        <p:nvSpPr>
          <p:cNvPr id="4" name="Slide Number Placeholder 3"/>
          <p:cNvSpPr>
            <a:spLocks noGrp="1"/>
          </p:cNvSpPr>
          <p:nvPr>
            <p:ph type="sldNum" sz="quarter" idx="10"/>
          </p:nvPr>
        </p:nvSpPr>
        <p:spPr/>
        <p:txBody>
          <a:bodyPr/>
          <a:lstStyle/>
          <a:p>
            <a:fld id="{3B1DF13B-CCBF-4470-8A1E-3FB3118CA30F}" type="slidenum">
              <a:rPr lang="en-GB" smtClean="0"/>
              <a:t>2</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profession has become global over the hundred years since its birth in the United States but has many histories and local contexts in each country. I want to talk about the combination of global and </a:t>
            </a:r>
            <a:r>
              <a:rPr lang="en-GB" sz="1200" kern="1200" dirty="0" err="1">
                <a:solidFill>
                  <a:schemeClr val="tx1"/>
                </a:solidFill>
                <a:effectLst/>
                <a:latin typeface="+mn-lt"/>
                <a:ea typeface="+mn-ea"/>
                <a:cs typeface="+mn-cs"/>
              </a:rPr>
              <a:t>glocal</a:t>
            </a:r>
            <a:r>
              <a:rPr lang="en-GB" sz="1200" kern="1200" dirty="0">
                <a:solidFill>
                  <a:schemeClr val="tx1"/>
                </a:solidFill>
                <a:effectLst/>
                <a:latin typeface="+mn-lt"/>
                <a:ea typeface="+mn-ea"/>
                <a:cs typeface="+mn-cs"/>
              </a:rPr>
              <a:t>, and how the personal everyday instance, like Silvia’s hospitality, relates to a wider connection with the world. I am going to reflect on the connection between the narrative of meaning, purpose and social justice which seem to be the main concerns of my work to the larger occupational therapy story; the personal, professional and political influences on the profession and what we, as therapists and as activists for occupation in a global profession, might do, or give, in order to realise its power and potential.</a:t>
            </a:r>
          </a:p>
          <a:p>
            <a:r>
              <a:rPr lang="en-GB" sz="1200" kern="1200" dirty="0">
                <a:solidFill>
                  <a:schemeClr val="tx1"/>
                </a:solidFill>
                <a:effectLst/>
                <a:latin typeface="+mn-lt"/>
                <a:ea typeface="+mn-ea"/>
                <a:cs typeface="+mn-cs"/>
              </a:rPr>
              <a:t>There should be a key message to take away from a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but the message I'm going to communicate does not break down into one concept: </a:t>
            </a:r>
          </a:p>
          <a:p>
            <a:pPr lvl="0"/>
            <a:r>
              <a:rPr lang="en-GB" sz="1200" kern="1200" dirty="0">
                <a:solidFill>
                  <a:schemeClr val="tx1"/>
                </a:solidFill>
                <a:effectLst/>
                <a:latin typeface="+mn-lt"/>
                <a:ea typeface="+mn-ea"/>
                <a:cs typeface="+mn-cs"/>
              </a:rPr>
              <a:t>Occupation is complex, but that does not mean that the concept is so difficult to get across to people. </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should be a key message to take away from a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but the message I'm going to communicate does not break down into one concept: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Occupation is complex, but that does not mean that the concept is so difficult to get across to people.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Narrative offers a powerful vehicle for conveying the significance of occupation and enables the imagination of possible change.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Our shared narratives can facilitate connections in a global city of occupational therapists with social transformation objectives. </a:t>
            </a:r>
          </a:p>
          <a:p>
            <a:pPr lvl="0"/>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Narrative offers a powerful vehicle for conveying the significance of occupation and enables the imagination of possible change. </a:t>
            </a:r>
          </a:p>
          <a:p>
            <a:pPr lvl="0"/>
            <a:r>
              <a:rPr lang="en-GB" sz="1200" kern="1200" dirty="0">
                <a:solidFill>
                  <a:schemeClr val="tx1"/>
                </a:solidFill>
                <a:effectLst/>
                <a:latin typeface="+mn-lt"/>
                <a:ea typeface="+mn-ea"/>
                <a:cs typeface="+mn-cs"/>
              </a:rPr>
              <a:t>Our shared narratives can facilitate connections in a global city of occupational therapists with social transformation objectives. </a:t>
            </a:r>
          </a:p>
          <a:p>
            <a:r>
              <a:rPr lang="en-GB" sz="1200" kern="1200" dirty="0">
                <a:solidFill>
                  <a:schemeClr val="tx1"/>
                </a:solidFill>
                <a:effectLst/>
                <a:latin typeface="+mn-lt"/>
                <a:ea typeface="+mn-ea"/>
                <a:cs typeface="+mn-cs"/>
              </a:rPr>
              <a:t>Its connection with life narrative makes occupation such a potentially powerful concept, both socially and historically, expressed through cultural means. It is a discourse, the point of which is to provoke and promote social change. If occupations have cultural meaning and purpose, they must involve some personal cost or investment in order to have the power to make change, some element of commitment and heroism. Elizabeth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is an occupational therapy hero, she fought for change, and established the profession in the UK. But she did not do this alone, and the struggle to keep a focus on occupation as a means to health is continuous. </a:t>
            </a:r>
          </a:p>
          <a:p>
            <a:endParaRPr lang="en-GB" dirty="0"/>
          </a:p>
        </p:txBody>
      </p:sp>
      <p:sp>
        <p:nvSpPr>
          <p:cNvPr id="4" name="Slide Number Placeholder 3"/>
          <p:cNvSpPr>
            <a:spLocks noGrp="1"/>
          </p:cNvSpPr>
          <p:nvPr>
            <p:ph type="sldNum" sz="quarter" idx="10"/>
          </p:nvPr>
        </p:nvSpPr>
        <p:spPr/>
        <p:txBody>
          <a:bodyPr/>
          <a:lstStyle/>
          <a:p>
            <a:fld id="{3B1DF13B-CCBF-4470-8A1E-3FB3118CA30F}" type="slidenum">
              <a:rPr lang="en-GB" smtClean="0"/>
              <a:t>3</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have always found the relationship between the professional concept of occupation and its relationship with everyday life paradoxical. This comes from my own interest in life narrative and the way that such stories are shaped through the lens of clinical practice. Intervention can be based on shared knowledge and concepts that come out of the narrative co-created between a therapist and client. In literature narratives about everyday life - and which clearly concern occupation - are often generated, recorded and shared for a social-critical purpose. Linking narratives to wider social, historical, political and cultural issues might be termed discourse or dialogue. In this sense narratives are not just stories or occupational histories, but a powerful and accessible means of developing a shared and egalitarian critique about complex situations. They can weave together disparate threads of experience to form a context composed of "dialogical action" and "dialogical imagination" (Farias et al. 2018, p4). These terms mean that occupational intervention can be negotiated through a narrative process, a reflective dialogue which leads to the imagination of possible changes and not only inspires, informs and involves, but produces action.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Occupation is a diverse and plural concept with a complex relation to understandings of health (Fortune and Kennedy‐Jones 2014) but occupational therapy offers some ways to manage complicated health issues through its established core of narrative understanding and reasoning (Mattingly 1991a;1991b). Many people are interested in occupational therapy’s potential for social transformation. Social transformation means different forms of cultural and historical action in different parts of the world. Different contextual influences determine how occupational therapies in different places are enacted (Farias et al. 2018). </a:t>
            </a:r>
          </a:p>
        </p:txBody>
      </p:sp>
      <p:sp>
        <p:nvSpPr>
          <p:cNvPr id="4" name="Slide Number Placeholder 3"/>
          <p:cNvSpPr>
            <a:spLocks noGrp="1"/>
          </p:cNvSpPr>
          <p:nvPr>
            <p:ph type="sldNum" sz="quarter" idx="10"/>
          </p:nvPr>
        </p:nvSpPr>
        <p:spPr/>
        <p:txBody>
          <a:bodyPr/>
          <a:lstStyle/>
          <a:p>
            <a:fld id="{3B1DF13B-CCBF-4470-8A1E-3FB3118CA30F}" type="slidenum">
              <a:rPr lang="en-GB" smtClean="0"/>
              <a:t>4</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Where there are the differences between what a person needs or wants and the community wants or needs, a number of narratives have to be collated and explored. Occupational therapists' are engaged in developing bespoke meaningful and purposeful interventions that fit individual and community narratives of experience. Basing reasoning in narrative suggests a powerful ability; it is an element of cultural and historical action for transformation (Yamagata-Lynch 2010), and it operates at a practical level where people can imagine the possible for themselves and their communities.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When ordinary working people compose life narratives, often for the benefit of their grandchildren, they are thinking of their legacy, their achievements, and their part in human continuity. These narratives are sometimes found as loose pages in biscuit tins after someone's deaths, like Robert </a:t>
            </a:r>
            <a:r>
              <a:rPr lang="en-GB" sz="1200" kern="1200" dirty="0" err="1">
                <a:solidFill>
                  <a:schemeClr val="tx1"/>
                </a:solidFill>
                <a:effectLst/>
                <a:latin typeface="+mn-lt"/>
                <a:ea typeface="+mn-ea"/>
                <a:cs typeface="+mn-cs"/>
              </a:rPr>
              <a:t>Tressell's</a:t>
            </a:r>
            <a:r>
              <a:rPr lang="en-GB" sz="1200" kern="1200" dirty="0">
                <a:solidFill>
                  <a:schemeClr val="tx1"/>
                </a:solidFill>
                <a:effectLst/>
                <a:latin typeface="+mn-lt"/>
                <a:ea typeface="+mn-ea"/>
                <a:cs typeface="+mn-cs"/>
              </a:rPr>
              <a:t> classic working class novel </a:t>
            </a:r>
            <a:r>
              <a:rPr lang="en-GB" sz="1200" i="1" kern="1200" dirty="0">
                <a:solidFill>
                  <a:schemeClr val="tx1"/>
                </a:solidFill>
                <a:effectLst/>
                <a:latin typeface="+mn-lt"/>
                <a:ea typeface="+mn-ea"/>
                <a:cs typeface="+mn-cs"/>
              </a:rPr>
              <a:t>Ragged </a:t>
            </a:r>
            <a:r>
              <a:rPr lang="en-GB" sz="1200" i="1" kern="1200" dirty="0" err="1">
                <a:solidFill>
                  <a:schemeClr val="tx1"/>
                </a:solidFill>
                <a:effectLst/>
                <a:latin typeface="+mn-lt"/>
                <a:ea typeface="+mn-ea"/>
                <a:cs typeface="+mn-cs"/>
              </a:rPr>
              <a:t>Trousered</a:t>
            </a:r>
            <a:r>
              <a:rPr lang="en-GB" sz="1200" i="1" kern="1200" dirty="0">
                <a:solidFill>
                  <a:schemeClr val="tx1"/>
                </a:solidFill>
                <a:effectLst/>
                <a:latin typeface="+mn-lt"/>
                <a:ea typeface="+mn-ea"/>
                <a:cs typeface="+mn-cs"/>
              </a:rPr>
              <a:t> Philanthropists </a:t>
            </a:r>
            <a:r>
              <a:rPr lang="en-GB" sz="1200" kern="1200" dirty="0">
                <a:solidFill>
                  <a:schemeClr val="tx1"/>
                </a:solidFill>
                <a:effectLst/>
                <a:latin typeface="+mn-lt"/>
                <a:ea typeface="+mn-ea"/>
                <a:cs typeface="+mn-cs"/>
              </a:rPr>
              <a:t>(1914/2012); only a few are published. Some key themes of such narratives are survival and witnessing community, social and personal changes (Morley and </a:t>
            </a:r>
            <a:r>
              <a:rPr lang="en-GB" sz="1200" kern="1200" dirty="0" err="1">
                <a:solidFill>
                  <a:schemeClr val="tx1"/>
                </a:solidFill>
                <a:effectLst/>
                <a:latin typeface="+mn-lt"/>
                <a:ea typeface="+mn-ea"/>
                <a:cs typeface="+mn-cs"/>
              </a:rPr>
              <a:t>Worpole</a:t>
            </a:r>
            <a:r>
              <a:rPr lang="en-GB" sz="1200" kern="1200" dirty="0">
                <a:solidFill>
                  <a:schemeClr val="tx1"/>
                </a:solidFill>
                <a:effectLst/>
                <a:latin typeface="+mn-lt"/>
                <a:ea typeface="+mn-ea"/>
                <a:cs typeface="+mn-cs"/>
              </a:rPr>
              <a:t> 2009), perhaps reviewing the paths a person has taken towards their destiny. These paths are multi-dimensional, located in shifting historical and geographical spaces of particular times and places that their narrators have occupied. </a:t>
            </a:r>
            <a:r>
              <a:rPr lang="en-GB" sz="1200" kern="1200" dirty="0" err="1">
                <a:solidFill>
                  <a:schemeClr val="tx1"/>
                </a:solidFill>
                <a:effectLst/>
                <a:latin typeface="+mn-lt"/>
                <a:ea typeface="+mn-ea"/>
                <a:cs typeface="+mn-cs"/>
              </a:rPr>
              <a:t>Tressell's</a:t>
            </a:r>
            <a:r>
              <a:rPr lang="en-GB" sz="1200" kern="1200" dirty="0">
                <a:solidFill>
                  <a:schemeClr val="tx1"/>
                </a:solidFill>
                <a:effectLst/>
                <a:latin typeface="+mn-lt"/>
                <a:ea typeface="+mn-ea"/>
                <a:cs typeface="+mn-cs"/>
              </a:rPr>
              <a:t> novel was written about his later working life in Hastings. An opening passage explains how human history has been developed by all people in society. Thus the people occupational therapists work with and occupational therapists themselves are part of a narrative historical process. It is a transformational process, reflecting on the past but aiming for change. As human beings we are all the agents, indeed, the heroes, of that </a:t>
            </a:r>
            <a:r>
              <a:rPr lang="en-GB" sz="1200" i="1" kern="1200" dirty="0">
                <a:solidFill>
                  <a:schemeClr val="tx1"/>
                </a:solidFill>
                <a:effectLst/>
                <a:latin typeface="+mn-lt"/>
                <a:ea typeface="+mn-ea"/>
                <a:cs typeface="+mn-cs"/>
              </a:rPr>
              <a:t>progress</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Progress is never smooth, and the struggle for progress makes the narrative. A reflective question the profession might ask is: What is our story in this struggle going to be and how are we going to enact and tell it?</a:t>
            </a:r>
          </a:p>
        </p:txBody>
      </p:sp>
      <p:sp>
        <p:nvSpPr>
          <p:cNvPr id="4" name="Slide Number Placeholder 3"/>
          <p:cNvSpPr>
            <a:spLocks noGrp="1"/>
          </p:cNvSpPr>
          <p:nvPr>
            <p:ph type="sldNum" sz="quarter" idx="10"/>
          </p:nvPr>
        </p:nvSpPr>
        <p:spPr/>
        <p:txBody>
          <a:bodyPr/>
          <a:lstStyle/>
          <a:p>
            <a:fld id="{3B1DF13B-CCBF-4470-8A1E-3FB3118CA30F}" type="slidenum">
              <a:rPr lang="en-GB" smtClean="0"/>
              <a:t>5</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Progress is never smooth, and the struggle for progress makes the narrative. A reflective question the profession might ask is: What is our story in this struggle going to be and how are we going to enact and tell it?</a:t>
            </a:r>
          </a:p>
        </p:txBody>
      </p:sp>
      <p:sp>
        <p:nvSpPr>
          <p:cNvPr id="4" name="Slide Number Placeholder 3"/>
          <p:cNvSpPr>
            <a:spLocks noGrp="1"/>
          </p:cNvSpPr>
          <p:nvPr>
            <p:ph type="sldNum" sz="quarter" idx="10"/>
          </p:nvPr>
        </p:nvSpPr>
        <p:spPr/>
        <p:txBody>
          <a:bodyPr/>
          <a:lstStyle/>
          <a:p>
            <a:fld id="{3B1DF13B-CCBF-4470-8A1E-3FB3118CA30F}" type="slidenum">
              <a:rPr lang="en-GB" smtClean="0"/>
              <a:t>6</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The global city of occupational therapists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great to be in Belfast whose history has made it a truly global city from where migrants have sailed around the world. I hope everyone visiting has time to explore. A walk I’ve done was along the River Lagan to the Giant’s Ring, one of many remnants of previous cultures in these isles off the coast of Europe. The Giant’s Ring was constructed 5,000 years ago, between 160 and 300 lifetimes, depending on the length of a generation. At this conference we could line up 300 participants and make this distance human and tangible. Such highly technological monuments took a lot of investment to construct by people who perhaps looked to the future and to the past. Thus in its centre is a small passage tomb, a gateway to an underworld through which the spirit passes. Such monuments are evidence of very different occupations, cultures and outlooks which led to their creation, but probably developed by people with a sense of identity and a story behind it.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Occupational narratives may start with the people who exchange them, but require a context of social, historical, and cultural circumstances to supply the narrative material which is interpreted through action and experience. The thread of historical narratives of occupation spools out far beyond an individual’s lifetime, and ultimately unites everyone however individual we are. We are enmeshed, inspired, informed and involved, in a continuous thread of narrative. The stories we exchange are themselves little passages or portals into other people’s perspectives. Through them we can briefly immerse ourselves in a vision as depicted by someone else.</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Occupational therapists have still to seize their heroic destiny and realise the power within their central concept. The occupational therapy profession is a global community, one without borders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et al. 2005;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et al. 2010; </a:t>
            </a:r>
            <a:r>
              <a:rPr lang="en-GB" sz="1200" kern="1200" dirty="0" err="1">
                <a:solidFill>
                  <a:schemeClr val="tx1"/>
                </a:solidFill>
                <a:effectLst/>
                <a:latin typeface="+mn-lt"/>
                <a:ea typeface="+mn-ea"/>
                <a:cs typeface="+mn-cs"/>
              </a:rPr>
              <a:t>Sakellariou</a:t>
            </a:r>
            <a:r>
              <a:rPr lang="en-GB" sz="1200" kern="1200" dirty="0">
                <a:solidFill>
                  <a:schemeClr val="tx1"/>
                </a:solidFill>
                <a:effectLst/>
                <a:latin typeface="+mn-lt"/>
                <a:ea typeface="+mn-ea"/>
                <a:cs typeface="+mn-cs"/>
              </a:rPr>
              <a:t> and Pollard 2016). It numbers around 480,000 people (WFOT 2018) a diverse city the size of a virtual Manchester, connected through the exchange of ideas. A citizen of that city might ask what kind of price or sacrifice a person might pay, or make, not just in order to be a great occupational therapist amongst that community, but to effectively tell the story beyond the professional horizon to a wider world.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7</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The global city of occupational therapists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great to be in Belfast whose history has made it a truly global city from where migrants have sailed around the world. I hope everyone visiting has time to explore. A walk I’ve done was along the River Lagan to the Giant’s Ring, one of many remnants of previous cultures in these isles off the coast of Europe. The Giant’s Ring was constructed 5,000 years ago, between 160 and 300 lifetimes, depending on the length of a generation. At this conference we could line up 300 participants and make this distance human and tangible. Such highly technological monuments took a lot of investment to construct by people who perhaps looked to the future and to the past. Thus in its centre is a small passage tomb, a gateway to an underworld through which the spirit passes. Such monuments are evidence of very different occupations, cultures and outlooks which led to their creation, but probably developed by people with a sense of identity and a story behind it.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Occupational narratives may start with the people who exchange them, but require a context of social, historical, and cultural circumstances to supply the narrative material which is interpreted through action and experience. The thread of historical narratives of occupation spools out far beyond an individual’s lifetime, and ultimately unites everyone however individual we are. We are enmeshed, inspired, informed and involved, in a continuous thread of narrative. The stories we exchange are themselves little passages or portals into other people’s perspectives. Through them we can briefly immerse ourselves in a vision as depicted by someone else.</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Occupational therapists have still to seize their heroic destiny and realise the power within their central concept. The occupational therapy profession is a global community, one without borders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et al. 2005;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et al. 2010; </a:t>
            </a:r>
            <a:r>
              <a:rPr lang="en-GB" sz="1200" kern="1200" dirty="0" err="1">
                <a:solidFill>
                  <a:schemeClr val="tx1"/>
                </a:solidFill>
                <a:effectLst/>
                <a:latin typeface="+mn-lt"/>
                <a:ea typeface="+mn-ea"/>
                <a:cs typeface="+mn-cs"/>
              </a:rPr>
              <a:t>Sakellariou</a:t>
            </a:r>
            <a:r>
              <a:rPr lang="en-GB" sz="1200" kern="1200" dirty="0">
                <a:solidFill>
                  <a:schemeClr val="tx1"/>
                </a:solidFill>
                <a:effectLst/>
                <a:latin typeface="+mn-lt"/>
                <a:ea typeface="+mn-ea"/>
                <a:cs typeface="+mn-cs"/>
              </a:rPr>
              <a:t> and Pollard 2016). It numbers around 480,000 people (WFOT 2018) a diverse city the size of a virtual Manchester, connected through the exchange of ideas. A citizen of that city might ask what kind of price or sacrifice a person might pay, or make, not just in order to be a great occupational therapist amongst that community, but to effectively tell the story beyond the professional horizon to a wider world. </a:t>
            </a:r>
          </a:p>
        </p:txBody>
      </p:sp>
      <p:sp>
        <p:nvSpPr>
          <p:cNvPr id="4" name="Slide Number Placeholder 3"/>
          <p:cNvSpPr>
            <a:spLocks noGrp="1"/>
          </p:cNvSpPr>
          <p:nvPr>
            <p:ph type="sldNum" sz="quarter" idx="10"/>
          </p:nvPr>
        </p:nvSpPr>
        <p:spPr/>
        <p:txBody>
          <a:bodyPr/>
          <a:lstStyle/>
          <a:p>
            <a:fld id="{3B1DF13B-CCBF-4470-8A1E-3FB3118CA30F}" type="slidenum">
              <a:rPr lang="en-GB" smtClean="0"/>
              <a:t>8</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Difference and diversity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Occupational therapy can lay claim to pragmatist roots in 19</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century and early 20</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century social reform (Morrison 2016). Despite the notable men involved at the inception of the profession, it was led and practiced by a community of powerful women through most of the following century, with its historical roots in the middle or upper classes (Peters 2011). Peter’s (2011) engaging oral history of leading women occupational therapists between 1950 and 1980, and taking part in Lisette Farias's work on social transformation (Farias et al. 2018) resonated to me of a </a:t>
            </a:r>
            <a:r>
              <a:rPr lang="en-GB" sz="1200" i="1" kern="1200" dirty="0">
                <a:solidFill>
                  <a:schemeClr val="tx1"/>
                </a:solidFill>
                <a:effectLst/>
                <a:latin typeface="+mn-lt"/>
                <a:ea typeface="+mn-ea"/>
                <a:cs typeface="+mn-cs"/>
              </a:rPr>
              <a:t>City of Ladies</a:t>
            </a:r>
            <a:r>
              <a:rPr lang="en-GB" sz="1200" kern="1200" dirty="0">
                <a:solidFill>
                  <a:schemeClr val="tx1"/>
                </a:solidFill>
                <a:effectLst/>
                <a:latin typeface="+mn-lt"/>
                <a:ea typeface="+mn-ea"/>
                <a:cs typeface="+mn-cs"/>
              </a:rPr>
              <a:t> (1983/1405), the title of a book by the medieval proto-feminist Christine De Pisan.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a:t>
            </a:r>
            <a:r>
              <a:rPr lang="en-GB" sz="1200" i="1" kern="1200" dirty="0">
                <a:solidFill>
                  <a:schemeClr val="tx1"/>
                </a:solidFill>
                <a:effectLst/>
                <a:latin typeface="+mn-lt"/>
                <a:ea typeface="+mn-ea"/>
                <a:cs typeface="+mn-cs"/>
              </a:rPr>
              <a:t> City of Ladies</a:t>
            </a:r>
            <a:r>
              <a:rPr lang="en-GB" sz="1200" kern="1200" dirty="0">
                <a:solidFill>
                  <a:schemeClr val="tx1"/>
                </a:solidFill>
                <a:effectLst/>
                <a:latin typeface="+mn-lt"/>
                <a:ea typeface="+mn-ea"/>
                <a:cs typeface="+mn-cs"/>
              </a:rPr>
              <a:t> De Pisan replied to the misogynistic depiction of women in popular culture of her time. She defended the values and social contribution of women in a conflict-prone warrior society whose men saw women (and everyone of low status) as their property. It would be ahistorical to claim that she was a social transformer, but the idea De Pisan suggests of a city of women exemplars might be a valiant basis for a bold occupation-based social transformation project.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Taking up the heroic challenge of social transformation is not unproblematic. To consider the development of the occupational therapy profession as a virtual city suggests that its members are a kind of citizen who are concerned with certain social values. Thus to be part of that city, to take a professional stance in advancing transformational narratives of justice requires some thought about where one stands in relation to the idea of occupational therapy. The story of what Watson and Swartz have called 'transformation through occupation' (2004) needs a context, a basis for action. An intervention cannot be applied without critical and reflexive thinking about why, where, what, when and how it is supposed to be effective and who will be affected: the five </a:t>
            </a:r>
            <a:r>
              <a:rPr lang="en-GB" sz="1200" kern="1200" dirty="0" err="1">
                <a:solidFill>
                  <a:schemeClr val="tx1"/>
                </a:solidFill>
                <a:effectLst/>
                <a:latin typeface="+mn-lt"/>
                <a:ea typeface="+mn-ea"/>
                <a:cs typeface="+mn-cs"/>
              </a:rPr>
              <a:t>Ws</a:t>
            </a:r>
            <a:r>
              <a:rPr lang="en-GB" sz="1200" kern="1200" dirty="0">
                <a:solidFill>
                  <a:schemeClr val="tx1"/>
                </a:solidFill>
                <a:effectLst/>
                <a:latin typeface="+mn-lt"/>
                <a:ea typeface="+mn-ea"/>
                <a:cs typeface="+mn-cs"/>
              </a:rPr>
              <a:t> and one H of every narrative.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9</a:t>
            </a:fld>
            <a:endParaRPr lang="en-GB"/>
          </a:p>
        </p:txBody>
      </p:sp>
    </p:spTree>
    <p:extLst>
      <p:ext uri="{BB962C8B-B14F-4D97-AF65-F5344CB8AC3E}">
        <p14:creationId xmlns:p14="http://schemas.microsoft.com/office/powerpoint/2010/main" val="351706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Difference and diversity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Occupational therapy can lay claim to pragmatist roots in 19</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century and early 20</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century social reform (Morrison 2016). Despite the notable men involved at the inception of the profession, it was led and practiced by a community of powerful women through most of the following century, with its historical roots in the middle or upper classes (Peters 2011). Peter’s (2011) engaging oral history of leading women occupational therapists between 1950 and 1980, and taking part in Lisette Farias's work on social transformation (Farias et al. 2018) resonated to me of a </a:t>
            </a:r>
            <a:r>
              <a:rPr lang="en-GB" sz="1200" i="1" kern="1200" dirty="0">
                <a:solidFill>
                  <a:schemeClr val="tx1"/>
                </a:solidFill>
                <a:effectLst/>
                <a:latin typeface="+mn-lt"/>
                <a:ea typeface="+mn-ea"/>
                <a:cs typeface="+mn-cs"/>
              </a:rPr>
              <a:t>City of Ladies</a:t>
            </a:r>
            <a:r>
              <a:rPr lang="en-GB" sz="1200" kern="1200" dirty="0">
                <a:solidFill>
                  <a:schemeClr val="tx1"/>
                </a:solidFill>
                <a:effectLst/>
                <a:latin typeface="+mn-lt"/>
                <a:ea typeface="+mn-ea"/>
                <a:cs typeface="+mn-cs"/>
              </a:rPr>
              <a:t> (1983/1405), the title of a book by the medieval proto-feminist Christine De Pisan.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a:t>
            </a:r>
            <a:r>
              <a:rPr lang="en-GB" sz="1200" i="1" kern="1200" dirty="0">
                <a:solidFill>
                  <a:schemeClr val="tx1"/>
                </a:solidFill>
                <a:effectLst/>
                <a:latin typeface="+mn-lt"/>
                <a:ea typeface="+mn-ea"/>
                <a:cs typeface="+mn-cs"/>
              </a:rPr>
              <a:t> City of Ladies</a:t>
            </a:r>
            <a:r>
              <a:rPr lang="en-GB" sz="1200" kern="1200" dirty="0">
                <a:solidFill>
                  <a:schemeClr val="tx1"/>
                </a:solidFill>
                <a:effectLst/>
                <a:latin typeface="+mn-lt"/>
                <a:ea typeface="+mn-ea"/>
                <a:cs typeface="+mn-cs"/>
              </a:rPr>
              <a:t> De Pisan replied to the misogynistic depiction of women in popular culture of her time. She defended the values and social contribution of women in a conflict-prone warrior society whose men saw women (and everyone of low status) as their property. It would be ahistorical to claim that she was a social transformer, but the idea De Pisan suggests of a city of women exemplars might be a valiant basis for a bold occupation-based social transformation project.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Taking up the heroic challenge of social transformation is not unproblematic. To consider the development of the occupational therapy profession as a virtual city suggests that its members are a kind of citizen who are concerned with certain social values. Thus to be part of that city, to take a professional stance in advancing transformational narratives of justice requires some thought about where one stands in relation to the idea of occupational therapy. The story of what Watson and Swartz have called 'transformation through occupation' (2004) needs a context, a basis for action. An intervention cannot be applied without critical and reflexive thinking about why, where, what, when and how it is supposed to be effective and who will be affected: the five </a:t>
            </a:r>
            <a:r>
              <a:rPr lang="en-GB" sz="1200" kern="1200" dirty="0" err="1">
                <a:solidFill>
                  <a:schemeClr val="tx1"/>
                </a:solidFill>
                <a:effectLst/>
                <a:latin typeface="+mn-lt"/>
                <a:ea typeface="+mn-ea"/>
                <a:cs typeface="+mn-cs"/>
              </a:rPr>
              <a:t>Ws</a:t>
            </a:r>
            <a:r>
              <a:rPr lang="en-GB" sz="1200" kern="1200" dirty="0">
                <a:solidFill>
                  <a:schemeClr val="tx1"/>
                </a:solidFill>
                <a:effectLst/>
                <a:latin typeface="+mn-lt"/>
                <a:ea typeface="+mn-ea"/>
                <a:cs typeface="+mn-cs"/>
              </a:rPr>
              <a:t> and one H of every narrative.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10</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De Pisan was a rare woman in medieval times, privileged and educated. In her book of narratives she attempted to expound the civilising influence of women at every level of her violent society. However De Pisan had to navigate the passage of her city of ladies through the seas of an intensely misogynistic culture of almost complete male power. She could not afford to alienate her audience or compromise the social position which gave her the opportunities to publish her arguments (Brown-Grant 1999).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powerful American occupational therapists whom Peters (2011) described were also careful of their social position, through which some of them were able to lobby US presidents and other key influential figures shaping policy. Having this influence produced tensions in the direction of occupational therapy, between the pursuit of rational and scientific and of feminine and caring socially oriented visions for the profession. Peters (2011) points out that the philanthropic vision, so strong in early occupational therapy, is a narrative that uncritically perpetuates itself. Powerful white women tend to encourage younger powerful white women into upholding the founding values of the profession, which are then unquestioned.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British occupational therapists are mostly white women (Taylor 2007). Such a narrowly defined community will have difficulty in not, as Owens (2016, p194) puts it, ‘seeing white’. This means that people may have difficulty recognising the full impact of issues which are outside their experience (</a:t>
            </a:r>
            <a:r>
              <a:rPr lang="en-GB" sz="1200" kern="1200" dirty="0" err="1">
                <a:solidFill>
                  <a:schemeClr val="tx1"/>
                </a:solidFill>
                <a:effectLst/>
                <a:latin typeface="+mn-lt"/>
                <a:ea typeface="+mn-ea"/>
                <a:cs typeface="+mn-cs"/>
              </a:rPr>
              <a:t>Beagan</a:t>
            </a:r>
            <a:r>
              <a:rPr lang="en-GB" sz="1200" kern="1200" dirty="0">
                <a:solidFill>
                  <a:schemeClr val="tx1"/>
                </a:solidFill>
                <a:effectLst/>
                <a:latin typeface="+mn-lt"/>
                <a:ea typeface="+mn-ea"/>
                <a:cs typeface="+mn-cs"/>
              </a:rPr>
              <a:t> 2007) and may assume that everyone in their community sees things the same way.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need to recognise the narratives of community diversity that arise from Britain’s colonial engagement with the world has been raised by previous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speakers (Yates 1996/2004; Taylor 2007). The shameful treatment of the </a:t>
            </a:r>
            <a:r>
              <a:rPr lang="en-GB" sz="1200" kern="1200" dirty="0" err="1">
                <a:solidFill>
                  <a:schemeClr val="tx1"/>
                </a:solidFill>
                <a:effectLst/>
                <a:latin typeface="+mn-lt"/>
                <a:ea typeface="+mn-ea"/>
                <a:cs typeface="+mn-cs"/>
              </a:rPr>
              <a:t>Windrush</a:t>
            </a:r>
            <a:r>
              <a:rPr lang="en-GB" sz="1200" kern="1200" dirty="0">
                <a:solidFill>
                  <a:schemeClr val="tx1"/>
                </a:solidFill>
                <a:effectLst/>
                <a:latin typeface="+mn-lt"/>
                <a:ea typeface="+mn-ea"/>
                <a:cs typeface="+mn-cs"/>
              </a:rPr>
              <a:t> generation is evidence of a disregard even for the living past, a past which the NHS was built on by workers recruited from the Commonwealth. There are changes in British education funding which certainly seem a threat to professional diversity. They will impact on access to the profession and may affect the way in which occupational therapy develops its core business in the future if the base from which members are recruited is narrowed rather than broadened.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While the connection between social class and diversity on health outcomes is well understood and documented (Marmot et al. 2010; Wilkinson and Pickett, 2009) the impact of social class and cultural diversity on recruitment into the allied health professions is very under-researched in the UK. As changes to tuition fee funding have made opportunities for professional education appear to be expensive the numbers of applications has fallen by 10% (Council of Deans of Health, 2018). Important potential contributors to the profession with different experiences of class (</a:t>
            </a:r>
            <a:r>
              <a:rPr lang="en-GB" sz="1200" kern="1200" dirty="0" err="1">
                <a:solidFill>
                  <a:schemeClr val="tx1"/>
                </a:solidFill>
                <a:effectLst/>
                <a:latin typeface="+mn-lt"/>
                <a:ea typeface="+mn-ea"/>
                <a:cs typeface="+mn-cs"/>
              </a:rPr>
              <a:t>Beagan</a:t>
            </a:r>
            <a:r>
              <a:rPr lang="en-GB" sz="1200" kern="1200" dirty="0">
                <a:solidFill>
                  <a:schemeClr val="tx1"/>
                </a:solidFill>
                <a:effectLst/>
                <a:latin typeface="+mn-lt"/>
                <a:ea typeface="+mn-ea"/>
                <a:cs typeface="+mn-cs"/>
              </a:rPr>
              <a:t> 2007), culture, ethnicity (Owens 2016) or disability (Taylor 2007) which may enable them to bring diverse unique perspectives to their work, which often underpin leadership, could be lost.</a:t>
            </a:r>
          </a:p>
        </p:txBody>
      </p:sp>
      <p:sp>
        <p:nvSpPr>
          <p:cNvPr id="4" name="Slide Number Placeholder 3"/>
          <p:cNvSpPr>
            <a:spLocks noGrp="1"/>
          </p:cNvSpPr>
          <p:nvPr>
            <p:ph type="sldNum" sz="quarter" idx="10"/>
          </p:nvPr>
        </p:nvSpPr>
        <p:spPr/>
        <p:txBody>
          <a:bodyPr/>
          <a:lstStyle/>
          <a:p>
            <a:fld id="{3B1DF13B-CCBF-4470-8A1E-3FB3118CA30F}" type="slidenum">
              <a:rPr lang="en-GB" smtClean="0"/>
              <a:t>11</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Occupation, narratives and dialogues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Government policy through the Department of Health and the institution of the National Health Service has been such a strong influence on that of the UK (Paterson, 1998; </a:t>
            </a:r>
            <a:r>
              <a:rPr lang="en-GB" sz="1200" kern="1200" dirty="0" err="1">
                <a:solidFill>
                  <a:schemeClr val="tx1"/>
                </a:solidFill>
                <a:effectLst/>
                <a:latin typeface="+mn-lt"/>
                <a:ea typeface="+mn-ea"/>
                <a:cs typeface="+mn-cs"/>
              </a:rPr>
              <a:t>Clouston</a:t>
            </a:r>
            <a:r>
              <a:rPr lang="en-GB" sz="1200" kern="1200" dirty="0">
                <a:solidFill>
                  <a:schemeClr val="tx1"/>
                </a:solidFill>
                <a:effectLst/>
                <a:latin typeface="+mn-lt"/>
                <a:ea typeface="+mn-ea"/>
                <a:cs typeface="+mn-cs"/>
              </a:rPr>
              <a:t> and </a:t>
            </a:r>
            <a:r>
              <a:rPr lang="en-GB" sz="1200" kern="1200" dirty="0" err="1">
                <a:solidFill>
                  <a:schemeClr val="tx1"/>
                </a:solidFill>
                <a:effectLst/>
                <a:latin typeface="+mn-lt"/>
                <a:ea typeface="+mn-ea"/>
                <a:cs typeface="+mn-cs"/>
              </a:rPr>
              <a:t>Whitcombe</a:t>
            </a:r>
            <a:r>
              <a:rPr lang="en-GB" sz="1200" kern="1200" dirty="0">
                <a:solidFill>
                  <a:schemeClr val="tx1"/>
                </a:solidFill>
                <a:effectLst/>
                <a:latin typeface="+mn-lt"/>
                <a:ea typeface="+mn-ea"/>
                <a:cs typeface="+mn-cs"/>
              </a:rPr>
              <a:t> 2008), the discussions my colleagues and I have had with occupational therapists around the world reveal how much culture, social environment, history and geography significantly affect local occupation-based practice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et al. 2005; </a:t>
            </a:r>
            <a:r>
              <a:rPr lang="en-GB" sz="1200" kern="1200" dirty="0" err="1">
                <a:solidFill>
                  <a:schemeClr val="tx1"/>
                </a:solidFill>
                <a:effectLst/>
                <a:latin typeface="+mn-lt"/>
                <a:ea typeface="+mn-ea"/>
                <a:cs typeface="+mn-cs"/>
              </a:rPr>
              <a:t>Kronenberg</a:t>
            </a:r>
            <a:r>
              <a:rPr lang="en-GB" sz="1200" kern="1200" dirty="0">
                <a:solidFill>
                  <a:schemeClr val="tx1"/>
                </a:solidFill>
                <a:effectLst/>
                <a:latin typeface="+mn-lt"/>
                <a:ea typeface="+mn-ea"/>
                <a:cs typeface="+mn-cs"/>
              </a:rPr>
              <a:t> et al. 2010; </a:t>
            </a:r>
            <a:r>
              <a:rPr lang="en-GB" sz="1200" kern="1200" dirty="0" err="1">
                <a:solidFill>
                  <a:schemeClr val="tx1"/>
                </a:solidFill>
                <a:effectLst/>
                <a:latin typeface="+mn-lt"/>
                <a:ea typeface="+mn-ea"/>
                <a:cs typeface="+mn-cs"/>
              </a:rPr>
              <a:t>Sakellariou</a:t>
            </a:r>
            <a:r>
              <a:rPr lang="en-GB" sz="1200" kern="1200" dirty="0">
                <a:solidFill>
                  <a:schemeClr val="tx1"/>
                </a:solidFill>
                <a:effectLst/>
                <a:latin typeface="+mn-lt"/>
                <a:ea typeface="+mn-ea"/>
                <a:cs typeface="+mn-cs"/>
              </a:rPr>
              <a:t> and Pollard 2016; van </a:t>
            </a:r>
            <a:r>
              <a:rPr lang="en-GB" sz="1200" kern="1200" dirty="0" err="1">
                <a:solidFill>
                  <a:schemeClr val="tx1"/>
                </a:solidFill>
                <a:effectLst/>
                <a:latin typeface="+mn-lt"/>
                <a:ea typeface="+mn-ea"/>
                <a:cs typeface="+mn-cs"/>
              </a:rPr>
              <a:t>Bruggen</a:t>
            </a:r>
            <a:r>
              <a:rPr lang="en-GB" sz="1200" kern="1200" dirty="0">
                <a:solidFill>
                  <a:schemeClr val="tx1"/>
                </a:solidFill>
                <a:effectLst/>
                <a:latin typeface="+mn-lt"/>
                <a:ea typeface="+mn-ea"/>
                <a:cs typeface="+mn-cs"/>
              </a:rPr>
              <a:t> et al. in press). Dialogue is a means of understanding these differences between the English speaking global north to the global south, establishing the stories that underpin the different personal, political and professional positions that people occupy in their societies. Occupational interventions are more than clinical, they require a social, dialogical, reciprocal approach (Morrison 2016). It is clear that translating differences and experience can be a valuable way to discover the limitations and the possibilities of our profession. </a:t>
            </a:r>
          </a:p>
          <a:p>
            <a:r>
              <a:rPr lang="en-GB" sz="1200" kern="1200" dirty="0">
                <a:solidFill>
                  <a:schemeClr val="tx1"/>
                </a:solidFill>
                <a:effectLst/>
                <a:latin typeface="+mn-lt"/>
                <a:ea typeface="+mn-ea"/>
                <a:cs typeface="+mn-cs"/>
              </a:rPr>
              <a:t>The consequence of years of migration and the interplay of cultural difference might be that some aspects of the global south are already well established in the north through the plethora of cultures who make up the British population. Arguably the experiences of occupational therapy colleagues around the world may prove directly relevant to Britain’s local needs and also tell occupational stories which come from different cultural and </a:t>
            </a:r>
            <a:r>
              <a:rPr lang="en-GB" sz="1200" kern="1200" dirty="0" err="1">
                <a:solidFill>
                  <a:schemeClr val="tx1"/>
                </a:solidFill>
                <a:effectLst/>
                <a:latin typeface="+mn-lt"/>
                <a:ea typeface="+mn-ea"/>
                <a:cs typeface="+mn-cs"/>
              </a:rPr>
              <a:t>glocal</a:t>
            </a:r>
            <a:r>
              <a:rPr lang="en-GB" sz="1200" kern="1200" dirty="0">
                <a:solidFill>
                  <a:schemeClr val="tx1"/>
                </a:solidFill>
                <a:effectLst/>
                <a:latin typeface="+mn-lt"/>
                <a:ea typeface="+mn-ea"/>
                <a:cs typeface="+mn-cs"/>
              </a:rPr>
              <a:t> perspectives (e.g. Garcia-Ruiz 2016). If the UK is a place of </a:t>
            </a:r>
            <a:r>
              <a:rPr lang="en-GB" sz="1200" kern="1200" dirty="0" err="1">
                <a:solidFill>
                  <a:schemeClr val="tx1"/>
                </a:solidFill>
                <a:effectLst/>
                <a:latin typeface="+mn-lt"/>
                <a:ea typeface="+mn-ea"/>
                <a:cs typeface="+mn-cs"/>
              </a:rPr>
              <a:t>superdiversity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Vertovec</a:t>
            </a:r>
            <a:r>
              <a:rPr lang="en-GB" sz="1200" kern="1200" dirty="0">
                <a:solidFill>
                  <a:schemeClr val="tx1"/>
                </a:solidFill>
                <a:effectLst/>
                <a:latin typeface="+mn-lt"/>
                <a:ea typeface="+mn-ea"/>
                <a:cs typeface="+mn-cs"/>
              </a:rPr>
              <a:t> 2007), everyone's story encompasses some degree of that diversity.</a:t>
            </a:r>
          </a:p>
        </p:txBody>
      </p:sp>
      <p:sp>
        <p:nvSpPr>
          <p:cNvPr id="4" name="Slide Number Placeholder 3"/>
          <p:cNvSpPr>
            <a:spLocks noGrp="1"/>
          </p:cNvSpPr>
          <p:nvPr>
            <p:ph type="sldNum" sz="quarter" idx="10"/>
          </p:nvPr>
        </p:nvSpPr>
        <p:spPr/>
        <p:txBody>
          <a:bodyPr/>
          <a:lstStyle/>
          <a:p>
            <a:fld id="{3B1DF13B-CCBF-4470-8A1E-3FB3118CA30F}" type="slidenum">
              <a:rPr lang="en-GB" smtClean="0"/>
              <a:t>12</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 personal narrative from the local to the </a:t>
            </a:r>
            <a:r>
              <a:rPr lang="en-GB" sz="1200" b="1" kern="1200" dirty="0" err="1">
                <a:solidFill>
                  <a:schemeClr val="tx1"/>
                </a:solidFill>
                <a:effectLst/>
                <a:latin typeface="+mn-lt"/>
                <a:ea typeface="+mn-ea"/>
                <a:cs typeface="+mn-cs"/>
              </a:rPr>
              <a:t>glocal</a:t>
            </a: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My narrative of </a:t>
            </a:r>
            <a:r>
              <a:rPr lang="en-GB" sz="1200" kern="1200" dirty="0" err="1">
                <a:solidFill>
                  <a:schemeClr val="tx1"/>
                </a:solidFill>
                <a:effectLst/>
                <a:latin typeface="+mn-lt"/>
                <a:ea typeface="+mn-ea"/>
                <a:cs typeface="+mn-cs"/>
              </a:rPr>
              <a:t>superdiversity</a:t>
            </a:r>
            <a:r>
              <a:rPr lang="en-GB" sz="1200" kern="1200" dirty="0">
                <a:solidFill>
                  <a:schemeClr val="tx1"/>
                </a:solidFill>
                <a:effectLst/>
                <a:latin typeface="+mn-lt"/>
                <a:ea typeface="+mn-ea"/>
                <a:cs typeface="+mn-cs"/>
              </a:rPr>
              <a:t> began before I heard of occupational therapy. I wanted to learn about writing, and nearly 40 years ago joined a group which became part of the community publishing and worker writing movement. Through this I gained what was to be an interest in occupation, meaning and purpose which derives from the unwritten, tacit and experiential, from personal history and community narratives. These stories would come from communities such as London’s Jewish East End or Caribbean migrants’ experiences of living and working in Britain. One of the cultural assumptions addressed by the community publishing movement was that working and unemployed peoples’ lives of struggle were regarded as meaningless and uninteresting by other, more privileged social groups (Morley and </a:t>
            </a:r>
            <a:r>
              <a:rPr lang="en-GB" sz="1200" kern="1200" dirty="0" err="1">
                <a:solidFill>
                  <a:schemeClr val="tx1"/>
                </a:solidFill>
                <a:effectLst/>
                <a:latin typeface="+mn-lt"/>
                <a:ea typeface="+mn-ea"/>
                <a:cs typeface="+mn-cs"/>
              </a:rPr>
              <a:t>Worpole</a:t>
            </a:r>
            <a:r>
              <a:rPr lang="en-GB" sz="1200" kern="1200" dirty="0">
                <a:solidFill>
                  <a:schemeClr val="tx1"/>
                </a:solidFill>
                <a:effectLst/>
                <a:latin typeface="+mn-lt"/>
                <a:ea typeface="+mn-ea"/>
                <a:cs typeface="+mn-cs"/>
              </a:rPr>
              <a:t> 2009) - the same kind of cultural invisibility of difference I have just discussed as a potential problem in occupational therapy.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me this was a rich, profound and vernacular education, a critical discussion about equality, equity and a grass roots sense of the politics of class, race and gender – not easy conversations, but</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learning gained from each other (Parks et al. in press). I learned how people employed fiction, poetry, or forms of community history as a critical and cultural means of gaining an understanding of society through what people do. Publishing groups used ideas from dialogical approaches to learning, such as Paulo Freire's (1972) pedagogy in adult literacy and English Marxist historians such as Raphael Samuel (1981/2016) of history from below, told in terms of ordinary people and </a:t>
            </a:r>
            <a:r>
              <a:rPr lang="en-GB" sz="1200" i="1" kern="1200" dirty="0">
                <a:solidFill>
                  <a:schemeClr val="tx1"/>
                </a:solidFill>
                <a:effectLst/>
                <a:latin typeface="+mn-lt"/>
                <a:ea typeface="+mn-ea"/>
                <a:cs typeface="+mn-cs"/>
              </a:rPr>
              <a:t>their</a:t>
            </a:r>
            <a:r>
              <a:rPr lang="en-GB" sz="1200" kern="1200" dirty="0">
                <a:solidFill>
                  <a:schemeClr val="tx1"/>
                </a:solidFill>
                <a:effectLst/>
                <a:latin typeface="+mn-lt"/>
                <a:ea typeface="+mn-ea"/>
                <a:cs typeface="+mn-cs"/>
              </a:rPr>
              <a:t> heroic everyday struggles rather than the aggrandizing narratives of the powerful. Paulo Freire is often recognised as an originator of reflective methods in education. Importantly, his ideas came from practical experience of promoting literacy in rural Brazil under a military dictatorship. They are ideas which come from a context of oppression, working with few resources, and from the global south. Such ideas place local situations in the context of the global: the forces of the world order have been described as elements of a binary global struggle. "From above” (</a:t>
            </a:r>
            <a:r>
              <a:rPr lang="en-GB" sz="1200" kern="1200" dirty="0" err="1">
                <a:solidFill>
                  <a:schemeClr val="tx1"/>
                </a:solidFill>
                <a:effectLst/>
                <a:latin typeface="+mn-lt"/>
                <a:ea typeface="+mn-ea"/>
                <a:cs typeface="+mn-cs"/>
              </a:rPr>
              <a:t>Petras</a:t>
            </a:r>
            <a:r>
              <a:rPr lang="en-GB" sz="1200" kern="1200" dirty="0">
                <a:solidFill>
                  <a:schemeClr val="tx1"/>
                </a:solidFill>
                <a:effectLst/>
                <a:latin typeface="+mn-lt"/>
                <a:ea typeface="+mn-ea"/>
                <a:cs typeface="+mn-cs"/>
              </a:rPr>
              <a:t> and </a:t>
            </a:r>
            <a:r>
              <a:rPr lang="en-GB" sz="1200" kern="1200" dirty="0" err="1">
                <a:solidFill>
                  <a:schemeClr val="tx1"/>
                </a:solidFill>
                <a:effectLst/>
                <a:latin typeface="+mn-lt"/>
                <a:ea typeface="+mn-ea"/>
                <a:cs typeface="+mn-cs"/>
              </a:rPr>
              <a:t>Veltmayer</a:t>
            </a:r>
            <a:r>
              <a:rPr lang="en-GB" sz="1200" kern="1200" dirty="0">
                <a:solidFill>
                  <a:schemeClr val="tx1"/>
                </a:solidFill>
                <a:effectLst/>
                <a:latin typeface="+mn-lt"/>
                <a:ea typeface="+mn-ea"/>
                <a:cs typeface="+mn-cs"/>
              </a:rPr>
              <a:t> 2018, p12) the forces are led by elites and corporations in the capitalist ordering of the world, mostly the global north, and mediated by the professional groups, such as occupational therapists, who serve them, over the struggle "from below” by a combined force of workers, peasants, the precariat of people in poverty and on benefits, and indigenous peoples, most of whom inhabit the global south. </a:t>
            </a:r>
          </a:p>
        </p:txBody>
      </p:sp>
      <p:sp>
        <p:nvSpPr>
          <p:cNvPr id="4" name="Slide Number Placeholder 3"/>
          <p:cNvSpPr>
            <a:spLocks noGrp="1"/>
          </p:cNvSpPr>
          <p:nvPr>
            <p:ph type="sldNum" sz="quarter" idx="10"/>
          </p:nvPr>
        </p:nvSpPr>
        <p:spPr/>
        <p:txBody>
          <a:bodyPr/>
          <a:lstStyle/>
          <a:p>
            <a:fld id="{3B1DF13B-CCBF-4470-8A1E-3FB3118CA30F}" type="slidenum">
              <a:rPr lang="en-GB" smtClean="0"/>
              <a:t>13</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critical history from below is a concept based in everyday narratives. My mum came from Swindon in Wiltshire, and when we moved back there at the end of the 60’s she told me how the self-taught writer Alfred Williams cycled through local villages collecting </a:t>
            </a:r>
            <a:r>
              <a:rPr lang="en-GB" sz="1200" i="1" kern="1200" dirty="0">
                <a:solidFill>
                  <a:schemeClr val="tx1"/>
                </a:solidFill>
                <a:effectLst/>
                <a:latin typeface="+mn-lt"/>
                <a:ea typeface="+mn-ea"/>
                <a:cs typeface="+mn-cs"/>
              </a:rPr>
              <a:t>Folk Songs of the Upper Thames </a:t>
            </a:r>
            <a:r>
              <a:rPr lang="en-GB" sz="1200" kern="1200" dirty="0">
                <a:solidFill>
                  <a:schemeClr val="tx1"/>
                </a:solidFill>
                <a:effectLst/>
                <a:latin typeface="+mn-lt"/>
                <a:ea typeface="+mn-ea"/>
                <a:cs typeface="+mn-cs"/>
              </a:rPr>
              <a:t>(1923), recording rural life. He taught himself Latin, Greek, and Sanskrit. Williams wrote a searing account of </a:t>
            </a:r>
            <a:r>
              <a:rPr lang="en-GB" sz="1200" i="1" kern="1200" dirty="0">
                <a:solidFill>
                  <a:schemeClr val="tx1"/>
                </a:solidFill>
                <a:effectLst/>
                <a:latin typeface="+mn-lt"/>
                <a:ea typeface="+mn-ea"/>
                <a:cs typeface="+mn-cs"/>
              </a:rPr>
              <a:t>Life in a Railway Factory</a:t>
            </a:r>
            <a:r>
              <a:rPr lang="en-GB" sz="1200" kern="1200" dirty="0">
                <a:solidFill>
                  <a:schemeClr val="tx1"/>
                </a:solidFill>
                <a:effectLst/>
                <a:latin typeface="+mn-lt"/>
                <a:ea typeface="+mn-ea"/>
                <a:cs typeface="+mn-cs"/>
              </a:rPr>
              <a:t> (1915/1992) which detailed oppressive working conditions at the Great Western Railway and their effect on the local townspeople. It cost him his job. Williams' life was affected by severe poverty. In 1931 Williams died in conditions that were described by a friend as starvation, after cycling 8 miles daily to visit his terminally ill wife in hospital. She survived him by a few weeks. </a:t>
            </a:r>
          </a:p>
        </p:txBody>
      </p:sp>
      <p:sp>
        <p:nvSpPr>
          <p:cNvPr id="4" name="Slide Number Placeholder 3"/>
          <p:cNvSpPr>
            <a:spLocks noGrp="1"/>
          </p:cNvSpPr>
          <p:nvPr>
            <p:ph type="sldNum" sz="quarter" idx="10"/>
          </p:nvPr>
        </p:nvSpPr>
        <p:spPr/>
        <p:txBody>
          <a:bodyPr/>
          <a:lstStyle/>
          <a:p>
            <a:fld id="{3B1DF13B-CCBF-4470-8A1E-3FB3118CA30F}" type="slidenum">
              <a:rPr lang="en-GB" smtClean="0"/>
              <a:t>14</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post war health minister </a:t>
            </a:r>
            <a:r>
              <a:rPr lang="en-GB" sz="1200" kern="1200" dirty="0" err="1" smtClean="0">
                <a:solidFill>
                  <a:schemeClr val="tx1"/>
                </a:solidFill>
                <a:effectLst/>
                <a:latin typeface="+mn-lt"/>
                <a:ea typeface="+mn-ea"/>
                <a:cs typeface="+mn-cs"/>
              </a:rPr>
              <a:t>Aneurin</a:t>
            </a:r>
            <a:r>
              <a:rPr lang="en-GB" sz="1200" kern="1200" dirty="0" smtClean="0">
                <a:solidFill>
                  <a:schemeClr val="tx1"/>
                </a:solidFill>
                <a:effectLst/>
                <a:latin typeface="+mn-lt"/>
                <a:ea typeface="+mn-ea"/>
                <a:cs typeface="+mn-cs"/>
              </a:rPr>
              <a:t> </a:t>
            </a:r>
            <a:r>
              <a:rPr lang="en-GB" sz="1200" kern="1200" dirty="0">
                <a:solidFill>
                  <a:schemeClr val="tx1"/>
                </a:solidFill>
                <a:effectLst/>
                <a:latin typeface="+mn-lt"/>
                <a:ea typeface="+mn-ea"/>
                <a:cs typeface="+mn-cs"/>
              </a:rPr>
              <a:t>Bevan, whose ex-miner father died in his arms in the terminal stages of silicosis, had a passionate and heroic concern to push through the National Health Service Bill (Jenkins 1986). Bevan's experience is reflected in many writings by ordinary people in community publications describing extremes of illness derived from common causes such as flu, diabetes, poor food, housing and industrial conditions (Morley and </a:t>
            </a:r>
            <a:r>
              <a:rPr lang="en-GB" sz="1200" kern="1200" dirty="0" err="1">
                <a:solidFill>
                  <a:schemeClr val="tx1"/>
                </a:solidFill>
                <a:effectLst/>
                <a:latin typeface="+mn-lt"/>
                <a:ea typeface="+mn-ea"/>
                <a:cs typeface="+mn-cs"/>
              </a:rPr>
              <a:t>Worpole</a:t>
            </a:r>
            <a:r>
              <a:rPr lang="en-GB" sz="1200" kern="1200" dirty="0">
                <a:solidFill>
                  <a:schemeClr val="tx1"/>
                </a:solidFill>
                <a:effectLst/>
                <a:latin typeface="+mn-lt"/>
                <a:ea typeface="+mn-ea"/>
                <a:cs typeface="+mn-cs"/>
              </a:rPr>
              <a:t>, 2009) during the 1920s and 1930s before the advent of the NHS. Two key novels are credited with having been a significant influence on pre-war public opinion and pressure for state healthcare. </a:t>
            </a:r>
            <a:r>
              <a:rPr lang="en-GB" sz="1200" i="1" kern="1200" dirty="0">
                <a:solidFill>
                  <a:schemeClr val="tx1"/>
                </a:solidFill>
                <a:effectLst/>
                <a:latin typeface="+mn-lt"/>
                <a:ea typeface="+mn-ea"/>
                <a:cs typeface="+mn-cs"/>
              </a:rPr>
              <a:t>The Citadel</a:t>
            </a:r>
            <a:r>
              <a:rPr lang="en-GB" sz="1200" kern="1200" dirty="0">
                <a:solidFill>
                  <a:schemeClr val="tx1"/>
                </a:solidFill>
                <a:effectLst/>
                <a:latin typeface="+mn-lt"/>
                <a:ea typeface="+mn-ea"/>
                <a:cs typeface="+mn-cs"/>
              </a:rPr>
              <a:t>, was a popular novel by A J Cronin (1937/1965), a doctor who had practised in Bevan's South Wales coalfield home town Tredegar. Robert </a:t>
            </a:r>
            <a:r>
              <a:rPr lang="en-GB" sz="1200" kern="1200" dirty="0" err="1">
                <a:solidFill>
                  <a:schemeClr val="tx1"/>
                </a:solidFill>
                <a:effectLst/>
                <a:latin typeface="+mn-lt"/>
                <a:ea typeface="+mn-ea"/>
                <a:cs typeface="+mn-cs"/>
              </a:rPr>
              <a:t>Tressell's</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Ragged </a:t>
            </a:r>
            <a:r>
              <a:rPr lang="en-GB" sz="1200" i="1" kern="1200" dirty="0" err="1">
                <a:solidFill>
                  <a:schemeClr val="tx1"/>
                </a:solidFill>
                <a:effectLst/>
                <a:latin typeface="+mn-lt"/>
                <a:ea typeface="+mn-ea"/>
                <a:cs typeface="+mn-cs"/>
              </a:rPr>
              <a:t>Trousered</a:t>
            </a:r>
            <a:r>
              <a:rPr lang="en-GB" sz="1200" i="1" kern="1200" dirty="0">
                <a:solidFill>
                  <a:schemeClr val="tx1"/>
                </a:solidFill>
                <a:effectLst/>
                <a:latin typeface="+mn-lt"/>
                <a:ea typeface="+mn-ea"/>
                <a:cs typeface="+mn-cs"/>
              </a:rPr>
              <a:t> Philanthropists</a:t>
            </a:r>
            <a:r>
              <a:rPr lang="en-GB" sz="1200" kern="1200" dirty="0">
                <a:solidFill>
                  <a:schemeClr val="tx1"/>
                </a:solidFill>
                <a:effectLst/>
                <a:latin typeface="+mn-lt"/>
                <a:ea typeface="+mn-ea"/>
                <a:cs typeface="+mn-cs"/>
              </a:rPr>
              <a:t> (1914/2012) also described the debilitating poverty, inequity and poor health of working people, even though the first editions had the full critical content expurgated. The public imagination and demand for a state health service was the product of popular narrative, more than evidence (and the evidence based practice for which Cronin’s novel called) which spoke to the experiences many had directly witnessed. In my mum's view the local writer Alfred William's story related to her own experiences. Born before the war, being treated as a small child in the county hospital for suspected </a:t>
            </a:r>
            <a:r>
              <a:rPr lang="en-GB" sz="1200" kern="1200" dirty="0" err="1">
                <a:solidFill>
                  <a:schemeClr val="tx1"/>
                </a:solidFill>
                <a:effectLst/>
                <a:latin typeface="+mn-lt"/>
                <a:ea typeface="+mn-ea"/>
                <a:cs typeface="+mn-cs"/>
              </a:rPr>
              <a:t>diptheria</a:t>
            </a:r>
            <a:r>
              <a:rPr lang="en-GB" sz="1200" kern="1200" dirty="0">
                <a:solidFill>
                  <a:schemeClr val="tx1"/>
                </a:solidFill>
                <a:effectLst/>
                <a:latin typeface="+mn-lt"/>
                <a:ea typeface="+mn-ea"/>
                <a:cs typeface="+mn-cs"/>
              </a:rPr>
              <a:t>, a fatal disease, were traumatic events she often talked about. She appreciated the corrective work of the NHS on both her sons' childhood </a:t>
            </a:r>
            <a:r>
              <a:rPr lang="en-GB" sz="1200" kern="1200" dirty="0" err="1">
                <a:solidFill>
                  <a:schemeClr val="tx1"/>
                </a:solidFill>
                <a:effectLst/>
                <a:latin typeface="+mn-lt"/>
                <a:ea typeface="+mn-ea"/>
                <a:cs typeface="+mn-cs"/>
              </a:rPr>
              <a:t>talipes</a:t>
            </a:r>
            <a:r>
              <a:rPr lang="en-GB" sz="1200" kern="1200" dirty="0">
                <a:solidFill>
                  <a:schemeClr val="tx1"/>
                </a:solidFill>
                <a:effectLst/>
                <a:latin typeface="+mn-lt"/>
                <a:ea typeface="+mn-ea"/>
                <a:cs typeface="+mn-cs"/>
              </a:rPr>
              <a:t> and associated conditions. She knew how this might have been managed and how expensive treatment might be without free state healthcare.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Such common hardships were widely accepted experiences of poverty that today might be described in clinical health terms of structural or economic violence (Farmer et al. 2006). Research into health inequities and the complex picture of social circumstances which help to perpetuate them shows how little the division of health expectations has altered in the decades since those pre-war experiences (Marmot et al. 2010; Wilkinson and Picket 2009). These effects are intergenerational, a repeated story of how the health conditions encountered in professional practice have social and economic causes. The Marmot report of 2010 represents only a chapter in a long story of the complex impact of social, economic, geographical and environmental factors on public health. As the division widens, new social classes are emerging with perpetuated low expectations, whose existence in the social spectrum is defined by the term 'precariat' because of the uncertainty of their income and even their housing (Savage et al. 2013).  </a:t>
            </a:r>
          </a:p>
        </p:txBody>
      </p:sp>
      <p:sp>
        <p:nvSpPr>
          <p:cNvPr id="4" name="Slide Number Placeholder 3"/>
          <p:cNvSpPr>
            <a:spLocks noGrp="1"/>
          </p:cNvSpPr>
          <p:nvPr>
            <p:ph type="sldNum" sz="quarter" idx="10"/>
          </p:nvPr>
        </p:nvSpPr>
        <p:spPr/>
        <p:txBody>
          <a:bodyPr/>
          <a:lstStyle/>
          <a:p>
            <a:fld id="{3B1DF13B-CCBF-4470-8A1E-3FB3118CA30F}" type="slidenum">
              <a:rPr lang="en-GB" smtClean="0"/>
              <a:t>15</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her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of 1998, Paterson noted that few people would be able to remember what healthcare had been like before 1948. Twenty years on, it seems even more important to tell these stories at a time when decades of </a:t>
            </a:r>
            <a:r>
              <a:rPr lang="en-GB" sz="1200" kern="1200" dirty="0" err="1">
                <a:solidFill>
                  <a:schemeClr val="tx1"/>
                </a:solidFill>
                <a:effectLst/>
                <a:latin typeface="+mn-lt"/>
                <a:ea typeface="+mn-ea"/>
                <a:cs typeface="+mn-cs"/>
              </a:rPr>
              <a:t>marketisation</a:t>
            </a:r>
            <a:r>
              <a:rPr lang="en-GB" sz="1200" kern="1200" dirty="0">
                <a:solidFill>
                  <a:schemeClr val="tx1"/>
                </a:solidFill>
                <a:effectLst/>
                <a:latin typeface="+mn-lt"/>
                <a:ea typeface="+mn-ea"/>
                <a:cs typeface="+mn-cs"/>
              </a:rPr>
              <a:t> and relentless austerity has damaged service capacity. To address some of these priorities the Royal College of Occupational Therapists and some NHS Trusts have promoted the value of the profession in helping to manage crisis admissions and ease the cost and demand pressures in the health system (RCOT 2017), but it is a hard fight. The consequences of the recent winter pressures on professional culture are particularly concerning when read of in some recent student assignments. Students report bullying, harassment, intimidation, miscommunication, and even the exclusion of occupational therapists and other allied health professionals from clinical decision making processes. In fifteen years of teaching I have not come across this on such a scale. It is not in one trust or in one clinical area – but it is clearly identified by students as an effect of the financial pressure the health system is under.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My students ask what kind of reasoning entraps a holistic and client centred professional into functioning as a discharge technician. They wonder why after a three year professional education course, allied health professionals are mostly required to assess whether service users can be sent home because they are medically fit. The personal needs of the service user, the professional views of occupational therapists and their colleagues are outweighed by the political factors of resource management and the wider, complex organisational factors which affect the implementation of any process (Ham and Berwick 2017). The human story in the care process is often lost.</a:t>
            </a:r>
          </a:p>
        </p:txBody>
      </p:sp>
      <p:sp>
        <p:nvSpPr>
          <p:cNvPr id="4" name="Slide Number Placeholder 3"/>
          <p:cNvSpPr>
            <a:spLocks noGrp="1"/>
          </p:cNvSpPr>
          <p:nvPr>
            <p:ph type="sldNum" sz="quarter" idx="10"/>
          </p:nvPr>
        </p:nvSpPr>
        <p:spPr/>
        <p:txBody>
          <a:bodyPr/>
          <a:lstStyle/>
          <a:p>
            <a:fld id="{3B1DF13B-CCBF-4470-8A1E-3FB3118CA30F}" type="slidenum">
              <a:rPr lang="en-GB" smtClean="0"/>
              <a:t>16</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her </a:t>
            </a:r>
            <a:r>
              <a:rPr lang="en-GB" sz="1200" kern="1200" dirty="0" err="1">
                <a:solidFill>
                  <a:schemeClr val="tx1"/>
                </a:solidFill>
                <a:effectLst/>
                <a:latin typeface="+mn-lt"/>
                <a:ea typeface="+mn-ea"/>
                <a:cs typeface="+mn-cs"/>
              </a:rPr>
              <a:t>Casson</a:t>
            </a:r>
            <a:r>
              <a:rPr lang="en-GB" sz="1200" kern="1200" dirty="0">
                <a:solidFill>
                  <a:schemeClr val="tx1"/>
                </a:solidFill>
                <a:effectLst/>
                <a:latin typeface="+mn-lt"/>
                <a:ea typeface="+mn-ea"/>
                <a:cs typeface="+mn-cs"/>
              </a:rPr>
              <a:t> lecture of 1998, Paterson noted that few people would be able to remember what healthcare had been like before 1948. Twenty years on, it seems even more important to tell these stories at a time when decades of </a:t>
            </a:r>
            <a:r>
              <a:rPr lang="en-GB" sz="1200" kern="1200" dirty="0" err="1">
                <a:solidFill>
                  <a:schemeClr val="tx1"/>
                </a:solidFill>
                <a:effectLst/>
                <a:latin typeface="+mn-lt"/>
                <a:ea typeface="+mn-ea"/>
                <a:cs typeface="+mn-cs"/>
              </a:rPr>
              <a:t>marketisation</a:t>
            </a:r>
            <a:r>
              <a:rPr lang="en-GB" sz="1200" kern="1200" dirty="0">
                <a:solidFill>
                  <a:schemeClr val="tx1"/>
                </a:solidFill>
                <a:effectLst/>
                <a:latin typeface="+mn-lt"/>
                <a:ea typeface="+mn-ea"/>
                <a:cs typeface="+mn-cs"/>
              </a:rPr>
              <a:t> and relentless austerity has damaged service capacity. To address some of these priorities the Royal College of Occupational Therapists and some NHS Trusts have promoted the value of the profession in helping to manage crisis admissions and ease the cost and demand pressures in the health system (RCOT 2017), but it is a hard fight. The consequences of the recent winter pressures on professional culture are particularly concerning when read of in some recent student assignments. Students report bullying, harassment, intimidation, miscommunication, and even the exclusion of occupational therapists and other allied health professionals from clinical decision making processes. In fifteen years of teaching I have not come across this on such a scale. It is not in one trust or in one clinical area – but it is clearly identified by students as an effect of the financial pressure the health system is under.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My students ask what kind of reasoning entraps a holistic and client centred professional into functioning as a discharge technician. They wonder why after a three year professional education course, allied health professionals are mostly required to assess whether service users can be sent home because they are medically fit. The personal needs of the service user, the professional views of occupational therapists and their colleagues are outweighed by the political factors of resource management and the wider, complex organisational factors which affect the implementation of any process (Ham and Berwick 2017). The human story in the care process is often lost.</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Yet </a:t>
            </a:r>
            <a:r>
              <a:rPr lang="en-GB" sz="1200" kern="1200" dirty="0" err="1">
                <a:solidFill>
                  <a:schemeClr val="tx1"/>
                </a:solidFill>
                <a:effectLst/>
                <a:latin typeface="+mn-lt"/>
                <a:ea typeface="+mn-ea"/>
                <a:cs typeface="+mn-cs"/>
              </a:rPr>
              <a:t>Yasuaki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Hayama’s</a:t>
            </a:r>
            <a:r>
              <a:rPr lang="en-GB" sz="1200" kern="1200" dirty="0">
                <a:solidFill>
                  <a:schemeClr val="tx1"/>
                </a:solidFill>
                <a:effectLst/>
                <a:latin typeface="+mn-lt"/>
                <a:ea typeface="+mn-ea"/>
                <a:cs typeface="+mn-cs"/>
              </a:rPr>
              <a:t> (2014) description of his rehabilitation following a stroke is a lively account of occupational therapy. </a:t>
            </a:r>
            <a:r>
              <a:rPr lang="en-GB" sz="1200" kern="1200" dirty="0" err="1">
                <a:solidFill>
                  <a:schemeClr val="tx1"/>
                </a:solidFill>
                <a:effectLst/>
                <a:latin typeface="+mn-lt"/>
                <a:ea typeface="+mn-ea"/>
                <a:cs typeface="+mn-cs"/>
              </a:rPr>
              <a:t>Hayama’s</a:t>
            </a:r>
            <a:r>
              <a:rPr lang="en-GB" sz="1200" kern="1200" dirty="0">
                <a:solidFill>
                  <a:schemeClr val="tx1"/>
                </a:solidFill>
                <a:effectLst/>
                <a:latin typeface="+mn-lt"/>
                <a:ea typeface="+mn-ea"/>
                <a:cs typeface="+mn-cs"/>
              </a:rPr>
              <a:t> resultant enthusiasm led him to establish two older peoples' day centres to encourage occupation. Progressing through the milestones of his rehabilitation, </a:t>
            </a:r>
            <a:r>
              <a:rPr lang="en-GB" sz="1200" kern="1200" dirty="0" err="1">
                <a:solidFill>
                  <a:schemeClr val="tx1"/>
                </a:solidFill>
                <a:effectLst/>
                <a:latin typeface="+mn-lt"/>
                <a:ea typeface="+mn-ea"/>
                <a:cs typeface="+mn-cs"/>
              </a:rPr>
              <a:t>Hayama</a:t>
            </a:r>
            <a:r>
              <a:rPr lang="en-GB" sz="1200" kern="1200" dirty="0">
                <a:solidFill>
                  <a:schemeClr val="tx1"/>
                </a:solidFill>
                <a:effectLst/>
                <a:latin typeface="+mn-lt"/>
                <a:ea typeface="+mn-ea"/>
                <a:cs typeface="+mn-cs"/>
              </a:rPr>
              <a:t> (2014) talks about preparing noodles and regaining every day interests through to gaining post-graduate qualifications. His motivation in setting out his narrative is to show the value of occupational therapy; most occupational therapy literature is directed inwardly to the profession itself. Nursing and medicine have heroic presences in popular culture, but few people have heard of occupational therapy. Perhaps occupational therapists have yet to find the right readership for their stories.</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17</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Occupation as a 'great idea'</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spread of ideas often requires a critical mass. The global community of occupational therapists is spread around the world like a kind of archipelago, a virtual group of islands that comprise its city, like a Venice. Being a small profession, everyone knows someone who knows someone else you know. It is a problem to be small, but not necessarily a disadvantage. As Florence Clark (2010) has eloquently written about the profession’s need to develop power and influence for its survival, it is necessary to think big, in terms of strategic opportunities to take leadership, and also to build personal and professional networks. Perhaps we only have to connect to make things happen. </a:t>
            </a:r>
          </a:p>
          <a:p>
            <a:endParaRPr lang="en-GB" sz="1200" kern="1200" dirty="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Community publishing networks can concern the discussion of local narratives as a means of generating a critical social perspective and a demand for social change. Publication, distribution and performance are vital actions of this community expression. A global city of occupational therapists might also use narratives as one of its tactical means for disseminating its values. To live in the global city, to be an active citizen of that archipelago of little islands of practice and ideas, requires more than simply paying your membership fees. It involves making use of your status, connecting within the city and representing the city outside its boundaries, although a global city built on an archipelago is open, it does not have walls. The practice of exchanging narratives – quite like a human library, if you come to the workshop tomorrow - as one of its network building strategies for enacting occupation based transformation.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Social transformation involves actively listening, advocating with, and developing narratives. It involves the negotiation and navigation of actions which relate to change. Social transformation relates the individual to the community through dialogical, reciprocal interventions, and occupation based interventions can be a vehicle for this flexible way of working.  </a:t>
            </a:r>
          </a:p>
          <a:p>
            <a:r>
              <a:rPr lang="en-GB" sz="1200" kern="1200" dirty="0">
                <a:solidFill>
                  <a:schemeClr val="tx1"/>
                </a:solidFill>
                <a:effectLst/>
                <a:latin typeface="+mn-lt"/>
                <a:ea typeface="+mn-ea"/>
                <a:cs typeface="+mn-cs"/>
              </a:rPr>
              <a:t>Individual narratives bring the need for and impact of social transformation down to an everyday reality that everyone can recognise and relate to, and use to build the struggle from below. Occupational therapists, like other clinical professions, necessarily use a range of scientific tools, knowledge and methods, but their impact is always experienced at a personal, family or community level. Doing, being, becoming and belonging are the components of stories about relationships between occupation and trajectories of health and wellbeing across the lifespan. They connect meaning, purpose and even destiny and legacy from one generation to the next.  Doing, being, becoming and belonging also describes a historical progress, and implies that this is shaped by wider events in the world over time, but also that it is a possible, tangible process in which individuals and communities can participate.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18</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are a city of occupational therapists, a small profession which reaches across the world, East and West, South and North. We remember Elizabeth </a:t>
            </a:r>
            <a:r>
              <a:rPr lang="en-GB" sz="1200" kern="1200" dirty="0" err="1" smtClean="0">
                <a:solidFill>
                  <a:schemeClr val="tx1"/>
                </a:solidFill>
                <a:effectLst/>
                <a:latin typeface="+mn-lt"/>
                <a:ea typeface="+mn-ea"/>
                <a:cs typeface="+mn-cs"/>
              </a:rPr>
              <a:t>Casson’s</a:t>
            </a:r>
            <a:r>
              <a:rPr lang="en-GB" sz="1200" kern="1200" dirty="0" smtClean="0">
                <a:solidFill>
                  <a:schemeClr val="tx1"/>
                </a:solidFill>
                <a:effectLst/>
                <a:latin typeface="+mn-lt"/>
                <a:ea typeface="+mn-ea"/>
                <a:cs typeface="+mn-cs"/>
              </a:rPr>
              <a:t> work in developing and advancing the profession in the UK, but the story of occupational therapy is not only about the other pioneering women and sometimes men who developed it. It is the city itself which is heroic, drawing on a global and </a:t>
            </a:r>
            <a:r>
              <a:rPr lang="en-GB" sz="1200" kern="1200" dirty="0" err="1" smtClean="0">
                <a:solidFill>
                  <a:schemeClr val="tx1"/>
                </a:solidFill>
                <a:effectLst/>
                <a:latin typeface="+mn-lt"/>
                <a:ea typeface="+mn-ea"/>
                <a:cs typeface="+mn-cs"/>
              </a:rPr>
              <a:t>glocal</a:t>
            </a:r>
            <a:r>
              <a:rPr lang="en-GB" sz="1200" kern="1200" dirty="0" smtClean="0">
                <a:solidFill>
                  <a:schemeClr val="tx1"/>
                </a:solidFill>
                <a:effectLst/>
                <a:latin typeface="+mn-lt"/>
                <a:ea typeface="+mn-ea"/>
                <a:cs typeface="+mn-cs"/>
              </a:rPr>
              <a:t> combination of knowledge bases. I have certainly found that if you contact people, even unsolicited, the worst they can do is ignore you. Most of the time you can start a conversation, even if you have to boldly use the medium of Google Translate. This is how I have been privileged to work with some of </a:t>
            </a:r>
            <a:r>
              <a:rPr lang="en-GB" sz="1200" i="1" kern="1200" dirty="0" smtClean="0">
                <a:solidFill>
                  <a:schemeClr val="tx1"/>
                </a:solidFill>
                <a:effectLst/>
                <a:latin typeface="+mn-lt"/>
                <a:ea typeface="+mn-ea"/>
                <a:cs typeface="+mn-cs"/>
              </a:rPr>
              <a:t>my</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heros</a:t>
            </a:r>
            <a:r>
              <a:rPr lang="en-GB" sz="1200" kern="1200" smtClean="0">
                <a:solidFill>
                  <a:schemeClr val="tx1"/>
                </a:solidFill>
                <a:effectLst/>
                <a:latin typeface="+mn-lt"/>
                <a:ea typeface="+mn-ea"/>
                <a:cs typeface="+mn-cs"/>
              </a:rPr>
              <a:t> - the community of advocates of some core occupation-based values who shape my thinking about the profession and its potential. </a:t>
            </a: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19</a:t>
            </a:fld>
            <a:endParaRPr lang="en-GB"/>
          </a:p>
        </p:txBody>
      </p:sp>
    </p:spTree>
    <p:extLst>
      <p:ext uri="{BB962C8B-B14F-4D97-AF65-F5344CB8AC3E}">
        <p14:creationId xmlns:p14="http://schemas.microsoft.com/office/powerpoint/2010/main" val="3264879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should use our superdiverse status as a global city to build our strengths and express our breadth as a profession. Occupational therapy is familiar with narrative as a tool, but this can be expanded into a tool for inspiring, informing and involving people in actions at a personal and community level, kept alive by an inclusive cultural exchange. This is something vital and visceral, personal and political, not merely professional because a common feature of occupational therapy practice involves working with the consequences of health inequity and trying to enhance life quality through doing practical things together. It is not exclusive from research and evidence-based practice; occupational practice reaches out to the wider public through narrative 'from below', inspires demand for its services and informs the research and development process to connect and get its findings realised 'above'. It involves some sacrifices to make things happen – for example working to make the exchange of language and concepts multilingual; choosing to witness and reveal the simple and everyday as significant, challenging assumptions and fixed institutional priorities; reaching out and finding out who you can work with to gain power by sharing power. It is a heroic endeavour, but a collective rather than an individualistic heroism. And it involves some narrative conception of destiny – not only for occupational therapists – which is implied in the story of doing, being, becoming and belonging for all the people we work with.</a:t>
            </a:r>
          </a:p>
          <a:p>
            <a:endParaRPr lang="en-GB" sz="1200" kern="1200" dirty="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Thank </a:t>
            </a:r>
            <a:r>
              <a:rPr lang="en-GB" sz="1200" kern="1200" dirty="0">
                <a:solidFill>
                  <a:schemeClr val="tx1"/>
                </a:solidFill>
                <a:effectLst/>
                <a:latin typeface="+mn-lt"/>
                <a:ea typeface="+mn-ea"/>
                <a:cs typeface="+mn-cs"/>
              </a:rPr>
              <a:t>you to all the people who have given me support and advice with this presentation, and many thanks for your </a:t>
            </a:r>
            <a:r>
              <a:rPr lang="en-GB" sz="1200" kern="1200" dirty="0" smtClean="0">
                <a:solidFill>
                  <a:schemeClr val="tx1"/>
                </a:solidFill>
                <a:effectLst/>
                <a:latin typeface="+mn-lt"/>
                <a:ea typeface="+mn-ea"/>
                <a:cs typeface="+mn-cs"/>
              </a:rPr>
              <a:t>attention</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Acknowledgements: </a:t>
            </a:r>
            <a:r>
              <a:rPr lang="en-GB" sz="1200" kern="1200" dirty="0" smtClean="0">
                <a:solidFill>
                  <a:schemeClr val="tx1"/>
                </a:solidFill>
                <a:effectLst/>
                <a:latin typeface="+mn-lt"/>
                <a:ea typeface="+mn-ea"/>
                <a:cs typeface="+mn-cs"/>
              </a:rPr>
              <a:t>Thanks to Silvia </a:t>
            </a:r>
            <a:r>
              <a:rPr lang="en-GB" sz="1200" kern="1200" dirty="0" err="1" smtClean="0">
                <a:solidFill>
                  <a:schemeClr val="tx1"/>
                </a:solidFill>
                <a:effectLst/>
                <a:latin typeface="+mn-lt"/>
                <a:ea typeface="+mn-ea"/>
                <a:cs typeface="+mn-cs"/>
              </a:rPr>
              <a:t>Sanz</a:t>
            </a:r>
            <a:r>
              <a:rPr lang="en-GB" sz="1200" kern="1200" dirty="0" smtClean="0">
                <a:solidFill>
                  <a:schemeClr val="tx1"/>
                </a:solidFill>
                <a:effectLst/>
                <a:latin typeface="+mn-lt"/>
                <a:ea typeface="+mn-ea"/>
                <a:cs typeface="+mn-cs"/>
              </a:rPr>
              <a:t> Victoria, Jennifer Creek, Theresa Baxter, Joan Healey, </a:t>
            </a:r>
            <a:r>
              <a:rPr lang="en-GB" sz="1200" kern="1200" dirty="0" err="1" smtClean="0">
                <a:solidFill>
                  <a:schemeClr val="tx1"/>
                </a:solidFill>
                <a:effectLst/>
                <a:latin typeface="+mn-lt"/>
                <a:ea typeface="+mn-ea"/>
                <a:cs typeface="+mn-cs"/>
              </a:rPr>
              <a:t>Dikaios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Sakellariou</a:t>
            </a:r>
            <a:r>
              <a:rPr lang="en-GB" sz="1200" kern="1200" dirty="0" smtClean="0">
                <a:solidFill>
                  <a:schemeClr val="tx1"/>
                </a:solidFill>
                <a:effectLst/>
                <a:latin typeface="+mn-lt"/>
                <a:ea typeface="+mn-ea"/>
                <a:cs typeface="+mn-cs"/>
              </a:rPr>
              <a:t> and Antoinette Wade for their comments and to the staff and students of Occupational Therapy and Vocational Rehabilitation team at Sheffield Hallam University for their support.</a:t>
            </a:r>
          </a:p>
          <a:p>
            <a:r>
              <a:rPr lang="en-GB" sz="1200" b="1" kern="1200" dirty="0" smtClean="0">
                <a:solidFill>
                  <a:schemeClr val="tx1"/>
                </a:solidFill>
                <a:effectLst/>
                <a:latin typeface="+mn-lt"/>
                <a:ea typeface="+mn-ea"/>
                <a:cs typeface="+mn-cs"/>
              </a:rPr>
              <a:t>References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Beagan</a:t>
            </a:r>
            <a:r>
              <a:rPr lang="en-GB" sz="1200" kern="1200" dirty="0" smtClean="0">
                <a:solidFill>
                  <a:schemeClr val="tx1"/>
                </a:solidFill>
                <a:effectLst/>
                <a:latin typeface="+mn-lt"/>
                <a:ea typeface="+mn-ea"/>
                <a:cs typeface="+mn-cs"/>
              </a:rPr>
              <a:t> B (2007) Experiences of social class: Learning from occupational therapy students. </a:t>
            </a:r>
            <a:r>
              <a:rPr lang="en-GB" sz="1200" i="1" kern="1200" dirty="0" smtClean="0">
                <a:solidFill>
                  <a:schemeClr val="tx1"/>
                </a:solidFill>
                <a:effectLst/>
                <a:latin typeface="+mn-lt"/>
                <a:ea typeface="+mn-ea"/>
                <a:cs typeface="+mn-cs"/>
              </a:rPr>
              <a:t>Canadian Journal of Occupational Therapy.</a:t>
            </a:r>
            <a:r>
              <a:rPr lang="en-GB" sz="1200" kern="1200" dirty="0" smtClean="0">
                <a:solidFill>
                  <a:schemeClr val="tx1"/>
                </a:solidFill>
                <a:effectLst/>
                <a:latin typeface="+mn-lt"/>
                <a:ea typeface="+mn-ea"/>
                <a:cs typeface="+mn-cs"/>
              </a:rPr>
              <a:t> 74(2), 125-133. DOI:10.2182/cjot.06.012.</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Brown-Grant R (1999) </a:t>
            </a:r>
            <a:r>
              <a:rPr lang="en-GB" sz="1200" i="1" kern="1200" dirty="0" smtClean="0">
                <a:solidFill>
                  <a:schemeClr val="tx1"/>
                </a:solidFill>
                <a:effectLst/>
                <a:latin typeface="+mn-lt"/>
                <a:ea typeface="+mn-ea"/>
                <a:cs typeface="+mn-cs"/>
              </a:rPr>
              <a:t>Christine de </a:t>
            </a:r>
            <a:r>
              <a:rPr lang="en-GB" sz="1200" i="1" kern="1200" dirty="0" err="1" smtClean="0">
                <a:solidFill>
                  <a:schemeClr val="tx1"/>
                </a:solidFill>
                <a:effectLst/>
                <a:latin typeface="+mn-lt"/>
                <a:ea typeface="+mn-ea"/>
                <a:cs typeface="+mn-cs"/>
              </a:rPr>
              <a:t>Pizan</a:t>
            </a:r>
            <a:r>
              <a:rPr lang="en-GB" sz="1200" i="1" kern="1200" dirty="0" smtClean="0">
                <a:solidFill>
                  <a:schemeClr val="tx1"/>
                </a:solidFill>
                <a:effectLst/>
                <a:latin typeface="+mn-lt"/>
                <a:ea typeface="+mn-ea"/>
                <a:cs typeface="+mn-cs"/>
              </a:rPr>
              <a:t> and the moral defence of women: Reading beyond gender</a:t>
            </a:r>
            <a:r>
              <a:rPr lang="en-GB" sz="1200" kern="1200" dirty="0" smtClean="0">
                <a:solidFill>
                  <a:schemeClr val="tx1"/>
                </a:solidFill>
                <a:effectLst/>
                <a:latin typeface="+mn-lt"/>
                <a:ea typeface="+mn-ea"/>
                <a:cs typeface="+mn-cs"/>
              </a:rPr>
              <a:t>. Cambridge: Cambridge University Press.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Clark FA (2010) Power and confidence in professions: Lessons for occupational therapy. </a:t>
            </a:r>
            <a:r>
              <a:rPr lang="en-GB" sz="1200" i="1" kern="1200" dirty="0" smtClean="0">
                <a:solidFill>
                  <a:schemeClr val="tx1"/>
                </a:solidFill>
                <a:effectLst/>
                <a:latin typeface="+mn-lt"/>
                <a:ea typeface="+mn-ea"/>
                <a:cs typeface="+mn-cs"/>
              </a:rPr>
              <a:t>Canadian Journal of Occupational Therapy, </a:t>
            </a:r>
            <a:r>
              <a:rPr lang="en-GB" sz="1200" kern="1200" dirty="0" smtClean="0">
                <a:solidFill>
                  <a:schemeClr val="tx1"/>
                </a:solidFill>
                <a:effectLst/>
                <a:latin typeface="+mn-lt"/>
                <a:ea typeface="+mn-ea"/>
                <a:cs typeface="+mn-cs"/>
              </a:rPr>
              <a:t>77, 264-269. DOI: 10.2182/cjot.2010.01.77.5.2</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Clouston</a:t>
            </a:r>
            <a:r>
              <a:rPr lang="en-GB" sz="1200" kern="1200" dirty="0" smtClean="0">
                <a:solidFill>
                  <a:schemeClr val="tx1"/>
                </a:solidFill>
                <a:effectLst/>
                <a:latin typeface="+mn-lt"/>
                <a:ea typeface="+mn-ea"/>
                <a:cs typeface="+mn-cs"/>
              </a:rPr>
              <a:t> TJ, </a:t>
            </a:r>
            <a:r>
              <a:rPr lang="en-GB" sz="1200" kern="1200" dirty="0" err="1" smtClean="0">
                <a:solidFill>
                  <a:schemeClr val="tx1"/>
                </a:solidFill>
                <a:effectLst/>
                <a:latin typeface="+mn-lt"/>
                <a:ea typeface="+mn-ea"/>
                <a:cs typeface="+mn-cs"/>
              </a:rPr>
              <a:t>Whitcombe</a:t>
            </a:r>
            <a:r>
              <a:rPr lang="en-GB" sz="1200" kern="1200" dirty="0" smtClean="0">
                <a:solidFill>
                  <a:schemeClr val="tx1"/>
                </a:solidFill>
                <a:effectLst/>
                <a:latin typeface="+mn-lt"/>
                <a:ea typeface="+mn-ea"/>
                <a:cs typeface="+mn-cs"/>
              </a:rPr>
              <a:t> SW (2008) The </a:t>
            </a:r>
            <a:r>
              <a:rPr lang="en-GB" sz="1200" kern="1200" dirty="0" err="1" smtClean="0">
                <a:solidFill>
                  <a:schemeClr val="tx1"/>
                </a:solidFill>
                <a:effectLst/>
                <a:latin typeface="+mn-lt"/>
                <a:ea typeface="+mn-ea"/>
                <a:cs typeface="+mn-cs"/>
              </a:rPr>
              <a:t>professionalisation</a:t>
            </a:r>
            <a:r>
              <a:rPr lang="en-GB" sz="1200" kern="1200" dirty="0" smtClean="0">
                <a:solidFill>
                  <a:schemeClr val="tx1"/>
                </a:solidFill>
                <a:effectLst/>
                <a:latin typeface="+mn-lt"/>
                <a:ea typeface="+mn-ea"/>
                <a:cs typeface="+mn-cs"/>
              </a:rPr>
              <a:t> of occupational therapy: a continuing challenge. </a:t>
            </a:r>
            <a:r>
              <a:rPr lang="en-GB" sz="1200" i="1" kern="1200" dirty="0" smtClean="0">
                <a:solidFill>
                  <a:schemeClr val="tx1"/>
                </a:solidFill>
                <a:effectLst/>
                <a:latin typeface="+mn-lt"/>
                <a:ea typeface="+mn-ea"/>
                <a:cs typeface="+mn-cs"/>
              </a:rPr>
              <a:t>British Journal of Occupational Therapy, 71(8), </a:t>
            </a:r>
            <a:r>
              <a:rPr lang="en-GB" sz="1200" kern="1200" dirty="0" smtClean="0">
                <a:solidFill>
                  <a:schemeClr val="tx1"/>
                </a:solidFill>
                <a:effectLst/>
                <a:latin typeface="+mn-lt"/>
                <a:ea typeface="+mn-ea"/>
                <a:cs typeface="+mn-cs"/>
              </a:rPr>
              <a:t>314-320.</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Council of Deans of Health (2018) </a:t>
            </a:r>
            <a:r>
              <a:rPr lang="en-US" sz="1200" kern="1200" dirty="0" smtClean="0">
                <a:solidFill>
                  <a:schemeClr val="tx1"/>
                </a:solidFill>
                <a:effectLst/>
                <a:latin typeface="+mn-lt"/>
                <a:ea typeface="+mn-ea"/>
                <a:cs typeface="+mn-cs"/>
              </a:rPr>
              <a:t>Health educators respond to UCAS application data on healthcare courses. </a:t>
            </a:r>
            <a:r>
              <a:rPr lang="en-GB" sz="1200" kern="1200" dirty="0" smtClean="0">
                <a:solidFill>
                  <a:schemeClr val="tx1"/>
                </a:solidFill>
                <a:effectLst/>
                <a:latin typeface="+mn-lt"/>
                <a:ea typeface="+mn-ea"/>
                <a:cs typeface="+mn-cs"/>
              </a:rPr>
              <a:t>https://councilofdeans.org.uk/2018/02/health-educators-respond-to-ucas-application-data-on-healthcare-courses/</a:t>
            </a:r>
          </a:p>
          <a:p>
            <a:r>
              <a:rPr lang="en-GB" sz="1200" kern="1200" dirty="0" smtClean="0">
                <a:solidFill>
                  <a:schemeClr val="tx1"/>
                </a:solidFill>
                <a:effectLst/>
                <a:latin typeface="+mn-lt"/>
                <a:ea typeface="+mn-ea"/>
                <a:cs typeface="+mn-cs"/>
              </a:rPr>
              <a:t> </a:t>
            </a:r>
          </a:p>
          <a:p>
            <a:pPr rtl="1"/>
            <a:r>
              <a:rPr lang="en-GB" sz="1200" kern="1200" dirty="0" smtClean="0">
                <a:solidFill>
                  <a:schemeClr val="tx1"/>
                </a:solidFill>
                <a:effectLst/>
                <a:latin typeface="+mn-lt"/>
                <a:ea typeface="+mn-ea"/>
                <a:cs typeface="+mn-cs"/>
              </a:rPr>
              <a:t>Cronin AJ (1937/1965) </a:t>
            </a:r>
            <a:r>
              <a:rPr lang="en-GB" sz="1200" i="1" kern="1200" dirty="0" smtClean="0">
                <a:solidFill>
                  <a:schemeClr val="tx1"/>
                </a:solidFill>
                <a:effectLst/>
                <a:latin typeface="+mn-lt"/>
                <a:ea typeface="+mn-ea"/>
                <a:cs typeface="+mn-cs"/>
              </a:rPr>
              <a:t>The Citadel</a:t>
            </a:r>
            <a:r>
              <a:rPr lang="en-GB" sz="1200" kern="1200" dirty="0" smtClean="0">
                <a:solidFill>
                  <a:schemeClr val="tx1"/>
                </a:solidFill>
                <a:effectLst/>
                <a:latin typeface="+mn-lt"/>
                <a:ea typeface="+mn-ea"/>
                <a:cs typeface="+mn-cs"/>
              </a:rPr>
              <a:t>. Boston: Little Brown.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De </a:t>
            </a:r>
            <a:r>
              <a:rPr lang="en-GB" sz="1200" kern="1200" dirty="0" err="1" smtClean="0">
                <a:solidFill>
                  <a:schemeClr val="tx1"/>
                </a:solidFill>
                <a:effectLst/>
                <a:latin typeface="+mn-lt"/>
                <a:ea typeface="+mn-ea"/>
                <a:cs typeface="+mn-cs"/>
              </a:rPr>
              <a:t>Pisan,C</a:t>
            </a:r>
            <a:r>
              <a:rPr lang="en-GB" sz="1200" kern="1200" dirty="0" smtClean="0">
                <a:solidFill>
                  <a:schemeClr val="tx1"/>
                </a:solidFill>
                <a:effectLst/>
                <a:latin typeface="+mn-lt"/>
                <a:ea typeface="+mn-ea"/>
                <a:cs typeface="+mn-cs"/>
              </a:rPr>
              <a:t> (1983/1405) </a:t>
            </a:r>
            <a:r>
              <a:rPr lang="en-GB" sz="1200" i="1" kern="1200" dirty="0" smtClean="0">
                <a:solidFill>
                  <a:schemeClr val="tx1"/>
                </a:solidFill>
                <a:effectLst/>
                <a:latin typeface="+mn-lt"/>
                <a:ea typeface="+mn-ea"/>
                <a:cs typeface="+mn-cs"/>
              </a:rPr>
              <a:t>The Book of the City of Ladies</a:t>
            </a:r>
            <a:r>
              <a:rPr lang="en-GB" sz="1200" kern="1200" dirty="0" smtClean="0">
                <a:solidFill>
                  <a:schemeClr val="tx1"/>
                </a:solidFill>
                <a:effectLst/>
                <a:latin typeface="+mn-lt"/>
                <a:ea typeface="+mn-ea"/>
                <a:cs typeface="+mn-cs"/>
              </a:rPr>
              <a:t>. Trans. Earl Jeffrey Richards. London: Picador.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Farias L., </a:t>
            </a:r>
            <a:r>
              <a:rPr lang="en-GB" sz="1200" kern="1200" dirty="0" err="1" smtClean="0">
                <a:solidFill>
                  <a:schemeClr val="tx1"/>
                </a:solidFill>
                <a:effectLst/>
                <a:latin typeface="+mn-lt"/>
                <a:ea typeface="+mn-ea"/>
                <a:cs typeface="+mn-cs"/>
              </a:rPr>
              <a:t>Laliberte</a:t>
            </a:r>
            <a:r>
              <a:rPr lang="en-GB" sz="1200" kern="1200" dirty="0" smtClean="0">
                <a:solidFill>
                  <a:schemeClr val="tx1"/>
                </a:solidFill>
                <a:effectLst/>
                <a:latin typeface="+mn-lt"/>
                <a:ea typeface="+mn-ea"/>
                <a:cs typeface="+mn-cs"/>
              </a:rPr>
              <a:t> Rudman D, Pollard N, Schiller S, Serrata </a:t>
            </a:r>
            <a:r>
              <a:rPr lang="en-GB" sz="1200" kern="1200" dirty="0" err="1" smtClean="0">
                <a:solidFill>
                  <a:schemeClr val="tx1"/>
                </a:solidFill>
                <a:effectLst/>
                <a:latin typeface="+mn-lt"/>
                <a:ea typeface="+mn-ea"/>
                <a:cs typeface="+mn-cs"/>
              </a:rPr>
              <a:t>Malfitano</a:t>
            </a:r>
            <a:r>
              <a:rPr lang="en-GB" sz="1200" kern="1200" dirty="0" smtClean="0">
                <a:solidFill>
                  <a:schemeClr val="tx1"/>
                </a:solidFill>
                <a:effectLst/>
                <a:latin typeface="+mn-lt"/>
                <a:ea typeface="+mn-ea"/>
                <a:cs typeface="+mn-cs"/>
              </a:rPr>
              <a:t> AP, Thomas K, and </a:t>
            </a:r>
            <a:r>
              <a:rPr lang="en-GB" sz="1200" kern="1200" dirty="0" err="1" smtClean="0">
                <a:solidFill>
                  <a:schemeClr val="tx1"/>
                </a:solidFill>
                <a:effectLst/>
                <a:latin typeface="+mn-lt"/>
                <a:ea typeface="+mn-ea"/>
                <a:cs typeface="+mn-cs"/>
              </a:rPr>
              <a:t>Bruggen</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H.v</a:t>
            </a:r>
            <a:r>
              <a:rPr lang="en-GB" sz="1200" kern="1200" dirty="0" smtClean="0">
                <a:solidFill>
                  <a:schemeClr val="tx1"/>
                </a:solidFill>
                <a:effectLst/>
                <a:latin typeface="+mn-lt"/>
                <a:ea typeface="+mn-ea"/>
                <a:cs typeface="+mn-cs"/>
              </a:rPr>
              <a:t>., (2018) Critical dialogical approach: A methodological direction for occupation-based social transformative work, </a:t>
            </a:r>
            <a:r>
              <a:rPr lang="en-GB" sz="1200" i="1" kern="1200" dirty="0" smtClean="0">
                <a:solidFill>
                  <a:schemeClr val="tx1"/>
                </a:solidFill>
                <a:effectLst/>
                <a:latin typeface="+mn-lt"/>
                <a:ea typeface="+mn-ea"/>
                <a:cs typeface="+mn-cs"/>
              </a:rPr>
              <a:t>Scandinavian Journal of Occupational Therapy</a:t>
            </a:r>
            <a:r>
              <a:rPr lang="en-GB" sz="1200" kern="1200" dirty="0" smtClean="0">
                <a:solidFill>
                  <a:schemeClr val="tx1"/>
                </a:solidFill>
                <a:effectLst/>
                <a:latin typeface="+mn-lt"/>
                <a:ea typeface="+mn-ea"/>
                <a:cs typeface="+mn-cs"/>
              </a:rPr>
              <a:t>, DOI: </a:t>
            </a:r>
            <a:r>
              <a:rPr lang="en-GB" sz="1200" u="sng" kern="1200" dirty="0" smtClean="0">
                <a:solidFill>
                  <a:schemeClr val="tx1"/>
                </a:solidFill>
                <a:effectLst/>
                <a:latin typeface="+mn-lt"/>
                <a:ea typeface="+mn-ea"/>
                <a:cs typeface="+mn-cs"/>
                <a:hlinkClick r:id="rId3"/>
              </a:rPr>
              <a:t>10.1080/11038128.2018.1469666</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Farmer PE, </a:t>
            </a:r>
            <a:r>
              <a:rPr lang="en-GB" sz="1200" kern="1200" dirty="0" err="1" smtClean="0">
                <a:solidFill>
                  <a:schemeClr val="tx1"/>
                </a:solidFill>
                <a:effectLst/>
                <a:latin typeface="+mn-lt"/>
                <a:ea typeface="+mn-ea"/>
                <a:cs typeface="+mn-cs"/>
              </a:rPr>
              <a:t>Nizeye</a:t>
            </a:r>
            <a:r>
              <a:rPr lang="en-GB" sz="1200" kern="1200" dirty="0" smtClean="0">
                <a:solidFill>
                  <a:schemeClr val="tx1"/>
                </a:solidFill>
                <a:effectLst/>
                <a:latin typeface="+mn-lt"/>
                <a:ea typeface="+mn-ea"/>
                <a:cs typeface="+mn-cs"/>
              </a:rPr>
              <a:t> B, </a:t>
            </a:r>
            <a:r>
              <a:rPr lang="en-GB" sz="1200" kern="1200" dirty="0" err="1" smtClean="0">
                <a:solidFill>
                  <a:schemeClr val="tx1"/>
                </a:solidFill>
                <a:effectLst/>
                <a:latin typeface="+mn-lt"/>
                <a:ea typeface="+mn-ea"/>
                <a:cs typeface="+mn-cs"/>
              </a:rPr>
              <a:t>Stulac</a:t>
            </a:r>
            <a:r>
              <a:rPr lang="en-GB" sz="1200" kern="1200" dirty="0" smtClean="0">
                <a:solidFill>
                  <a:schemeClr val="tx1"/>
                </a:solidFill>
                <a:effectLst/>
                <a:latin typeface="+mn-lt"/>
                <a:ea typeface="+mn-ea"/>
                <a:cs typeface="+mn-cs"/>
              </a:rPr>
              <a:t> S and </a:t>
            </a:r>
            <a:r>
              <a:rPr lang="en-GB" sz="1200" kern="1200" dirty="0" err="1" smtClean="0">
                <a:solidFill>
                  <a:schemeClr val="tx1"/>
                </a:solidFill>
                <a:effectLst/>
                <a:latin typeface="+mn-lt"/>
                <a:ea typeface="+mn-ea"/>
                <a:cs typeface="+mn-cs"/>
              </a:rPr>
              <a:t>Keshavjee</a:t>
            </a:r>
            <a:r>
              <a:rPr lang="en-GB" sz="1200" kern="1200" dirty="0" smtClean="0">
                <a:solidFill>
                  <a:schemeClr val="tx1"/>
                </a:solidFill>
                <a:effectLst/>
                <a:latin typeface="+mn-lt"/>
                <a:ea typeface="+mn-ea"/>
                <a:cs typeface="+mn-cs"/>
              </a:rPr>
              <a:t> S (2006) Structural Violence and Clinical Medicine. </a:t>
            </a:r>
            <a:r>
              <a:rPr lang="en-GB" sz="1200" i="1" kern="1200" dirty="0" err="1" smtClean="0">
                <a:solidFill>
                  <a:schemeClr val="tx1"/>
                </a:solidFill>
                <a:effectLst/>
                <a:latin typeface="+mn-lt"/>
                <a:ea typeface="+mn-ea"/>
                <a:cs typeface="+mn-cs"/>
              </a:rPr>
              <a:t>PLoS</a:t>
            </a:r>
            <a:r>
              <a:rPr lang="en-GB" sz="1200" i="1" kern="1200" dirty="0" smtClean="0">
                <a:solidFill>
                  <a:schemeClr val="tx1"/>
                </a:solidFill>
                <a:effectLst/>
                <a:latin typeface="+mn-lt"/>
                <a:ea typeface="+mn-ea"/>
                <a:cs typeface="+mn-cs"/>
              </a:rPr>
              <a:t> Med</a:t>
            </a:r>
            <a:r>
              <a:rPr lang="en-GB" sz="1200" kern="1200" dirty="0" smtClean="0">
                <a:solidFill>
                  <a:schemeClr val="tx1"/>
                </a:solidFill>
                <a:effectLst/>
                <a:latin typeface="+mn-lt"/>
                <a:ea typeface="+mn-ea"/>
                <a:cs typeface="+mn-cs"/>
              </a:rPr>
              <a:t> 3(10): e449. DOI.org/10.1371/journal.pmed.0030449</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Fortune T and Kennedy‐Jones M (2014) Occupation and its relationship with health and wellbeing: The threshold concept for occupational therapy. </a:t>
            </a:r>
            <a:r>
              <a:rPr lang="en-GB" sz="1200" i="1" kern="1200" dirty="0" smtClean="0">
                <a:solidFill>
                  <a:schemeClr val="tx1"/>
                </a:solidFill>
                <a:effectLst/>
                <a:latin typeface="+mn-lt"/>
                <a:ea typeface="+mn-ea"/>
                <a:cs typeface="+mn-cs"/>
              </a:rPr>
              <a:t>Australian Occupational Therapy Journal</a:t>
            </a:r>
            <a:r>
              <a:rPr lang="en-GB" sz="1200" kern="1200" dirty="0" smtClean="0">
                <a:solidFill>
                  <a:schemeClr val="tx1"/>
                </a:solidFill>
                <a:effectLst/>
                <a:latin typeface="+mn-lt"/>
                <a:ea typeface="+mn-ea"/>
                <a:cs typeface="+mn-cs"/>
              </a:rPr>
              <a:t>, 61(5): 293-298.</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Freire P (1972) </a:t>
            </a:r>
            <a:r>
              <a:rPr lang="en-GB" sz="1200" i="1" kern="1200" dirty="0" smtClean="0">
                <a:solidFill>
                  <a:schemeClr val="tx1"/>
                </a:solidFill>
                <a:effectLst/>
                <a:latin typeface="+mn-lt"/>
                <a:ea typeface="+mn-ea"/>
                <a:cs typeface="+mn-cs"/>
              </a:rPr>
              <a:t>Pedagogy of the Oppressed</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Trans. Myra Bergman Ramos. </a:t>
            </a:r>
            <a:r>
              <a:rPr lang="en-GB" sz="1200" kern="1200" dirty="0" err="1" smtClean="0">
                <a:solidFill>
                  <a:schemeClr val="tx1"/>
                </a:solidFill>
                <a:effectLst/>
                <a:latin typeface="+mn-lt"/>
                <a:ea typeface="+mn-ea"/>
                <a:cs typeface="+mn-cs"/>
              </a:rPr>
              <a:t>Harmondsworth</a:t>
            </a:r>
            <a:r>
              <a:rPr lang="en-GB" sz="1200" kern="1200" dirty="0" smtClean="0">
                <a:solidFill>
                  <a:schemeClr val="tx1"/>
                </a:solidFill>
                <a:effectLst/>
                <a:latin typeface="+mn-lt"/>
                <a:ea typeface="+mn-ea"/>
                <a:cs typeface="+mn-cs"/>
              </a:rPr>
              <a:t>: Penguin.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Garcia-Ruiz S (2016) Occupational therapy in a </a:t>
            </a:r>
            <a:r>
              <a:rPr lang="en-GB" sz="1200" kern="1200" dirty="0" err="1" smtClean="0">
                <a:solidFill>
                  <a:schemeClr val="tx1"/>
                </a:solidFill>
                <a:effectLst/>
                <a:latin typeface="+mn-lt"/>
                <a:ea typeface="+mn-ea"/>
                <a:cs typeface="+mn-cs"/>
              </a:rPr>
              <a:t>glocalized</a:t>
            </a:r>
            <a:r>
              <a:rPr lang="en-GB" sz="1200" kern="1200" dirty="0" smtClean="0">
                <a:solidFill>
                  <a:schemeClr val="tx1"/>
                </a:solidFill>
                <a:effectLst/>
                <a:latin typeface="+mn-lt"/>
                <a:ea typeface="+mn-ea"/>
                <a:cs typeface="+mn-cs"/>
              </a:rPr>
              <a:t> world; in occupational therapy. In D </a:t>
            </a:r>
            <a:r>
              <a:rPr lang="en-GB" sz="1200" kern="1200" dirty="0" err="1" smtClean="0">
                <a:solidFill>
                  <a:schemeClr val="tx1"/>
                </a:solidFill>
                <a:effectLst/>
                <a:latin typeface="+mn-lt"/>
                <a:ea typeface="+mn-ea"/>
                <a:cs typeface="+mn-cs"/>
              </a:rPr>
              <a:t>Sakellariou</a:t>
            </a:r>
            <a:r>
              <a:rPr lang="en-GB" sz="1200" kern="1200" dirty="0" smtClean="0">
                <a:solidFill>
                  <a:schemeClr val="tx1"/>
                </a:solidFill>
                <a:effectLst/>
                <a:latin typeface="+mn-lt"/>
                <a:ea typeface="+mn-ea"/>
                <a:cs typeface="+mn-cs"/>
              </a:rPr>
              <a:t> and N Pollard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Occupational Therapies without Borders: Integrating Justice with Practice</a:t>
            </a:r>
            <a:r>
              <a:rPr lang="en-GB" sz="1200" kern="1200" dirty="0" smtClean="0">
                <a:solidFill>
                  <a:schemeClr val="tx1"/>
                </a:solidFill>
                <a:effectLst/>
                <a:latin typeface="+mn-lt"/>
                <a:ea typeface="+mn-ea"/>
                <a:cs typeface="+mn-cs"/>
              </a:rPr>
              <a:t>. Edinburgh: Elsevier, pp185-193.</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Ham C and Berwick D (2017) Organising care at the NHS front line. London, Kings Fund. Available at </a:t>
            </a:r>
            <a:r>
              <a:rPr lang="en-GB" sz="1200" u="sng" kern="1200" dirty="0" smtClean="0">
                <a:solidFill>
                  <a:schemeClr val="tx1"/>
                </a:solidFill>
                <a:effectLst/>
                <a:latin typeface="+mn-lt"/>
                <a:ea typeface="+mn-ea"/>
                <a:cs typeface="+mn-cs"/>
                <a:hlinkClick r:id="rId4"/>
              </a:rPr>
              <a:t>https://www.kingsfund.org.uk/sites/default/files/field/field_publication_file/Organising_care_NHS_front_line_Kings_Fund_May_2017.pdf</a:t>
            </a:r>
            <a:r>
              <a:rPr lang="en-GB" sz="1200" kern="1200" dirty="0" smtClean="0">
                <a:solidFill>
                  <a:schemeClr val="tx1"/>
                </a:solidFill>
                <a:effectLst/>
                <a:latin typeface="+mn-lt"/>
                <a:ea typeface="+mn-ea"/>
                <a:cs typeface="+mn-cs"/>
              </a:rPr>
              <a:t> accessed 14 May 2018</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Hayama</a:t>
            </a:r>
            <a:r>
              <a:rPr lang="en-GB" sz="1200" kern="1200" dirty="0" smtClean="0">
                <a:solidFill>
                  <a:schemeClr val="tx1"/>
                </a:solidFill>
                <a:effectLst/>
                <a:latin typeface="+mn-lt"/>
                <a:ea typeface="+mn-ea"/>
                <a:cs typeface="+mn-cs"/>
              </a:rPr>
              <a:t> Y (2014) </a:t>
            </a:r>
            <a:r>
              <a:rPr lang="en-GB" sz="1200" i="1" kern="1200" dirty="0" smtClean="0">
                <a:solidFill>
                  <a:schemeClr val="tx1"/>
                </a:solidFill>
                <a:effectLst/>
                <a:latin typeface="+mn-lt"/>
                <a:ea typeface="+mn-ea"/>
                <a:cs typeface="+mn-cs"/>
              </a:rPr>
              <a:t>Look at What You Can Do! </a:t>
            </a:r>
            <a:r>
              <a:rPr lang="en-GB" sz="1200" kern="1200" dirty="0" smtClean="0">
                <a:solidFill>
                  <a:schemeClr val="tx1"/>
                </a:solidFill>
                <a:effectLst/>
                <a:latin typeface="+mn-lt"/>
                <a:ea typeface="+mn-ea"/>
                <a:cs typeface="+mn-cs"/>
              </a:rPr>
              <a:t>translated with Timothy Buford and Hiromi Yoshikawa.</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Tokyo: Miwa-</a:t>
            </a:r>
            <a:r>
              <a:rPr lang="en-GB" sz="1200" kern="1200" dirty="0" err="1" smtClean="0">
                <a:solidFill>
                  <a:schemeClr val="tx1"/>
                </a:solidFill>
                <a:effectLst/>
                <a:latin typeface="+mn-lt"/>
                <a:ea typeface="+mn-ea"/>
                <a:cs typeface="+mn-cs"/>
              </a:rPr>
              <a:t>Shoten</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Jenkins P (1986) Bevan’s fight with the BMA. In M </a:t>
            </a:r>
            <a:r>
              <a:rPr lang="en-GB" sz="1200" kern="1200" dirty="0" err="1" smtClean="0">
                <a:solidFill>
                  <a:schemeClr val="tx1"/>
                </a:solidFill>
                <a:effectLst/>
                <a:latin typeface="+mn-lt"/>
                <a:ea typeface="+mn-ea"/>
                <a:cs typeface="+mn-cs"/>
              </a:rPr>
              <a:t>Sissons</a:t>
            </a:r>
            <a:r>
              <a:rPr lang="en-GB" sz="1200" kern="1200" dirty="0" smtClean="0">
                <a:solidFill>
                  <a:schemeClr val="tx1"/>
                </a:solidFill>
                <a:effectLst/>
                <a:latin typeface="+mn-lt"/>
                <a:ea typeface="+mn-ea"/>
                <a:cs typeface="+mn-cs"/>
              </a:rPr>
              <a:t> and P French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Age of Austerity 1945-51</a:t>
            </a:r>
            <a:r>
              <a:rPr lang="en-GB" sz="1200" kern="1200" dirty="0" smtClean="0">
                <a:solidFill>
                  <a:schemeClr val="tx1"/>
                </a:solidFill>
                <a:effectLst/>
                <a:latin typeface="+mn-lt"/>
                <a:ea typeface="+mn-ea"/>
                <a:cs typeface="+mn-cs"/>
              </a:rPr>
              <a:t>. Oxford: Oxford University Press, pp219-242.</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Kronenberg</a:t>
            </a:r>
            <a:r>
              <a:rPr lang="en-GB" sz="1200" kern="1200" dirty="0" smtClean="0">
                <a:solidFill>
                  <a:schemeClr val="tx1"/>
                </a:solidFill>
                <a:effectLst/>
                <a:latin typeface="+mn-lt"/>
                <a:ea typeface="+mn-ea"/>
                <a:cs typeface="+mn-cs"/>
              </a:rPr>
              <a:t> F, Simo </a:t>
            </a:r>
            <a:r>
              <a:rPr lang="en-GB" sz="1200" kern="1200" dirty="0" err="1" smtClean="0">
                <a:solidFill>
                  <a:schemeClr val="tx1"/>
                </a:solidFill>
                <a:effectLst/>
                <a:latin typeface="+mn-lt"/>
                <a:ea typeface="+mn-ea"/>
                <a:cs typeface="+mn-cs"/>
              </a:rPr>
              <a:t>Algado</a:t>
            </a:r>
            <a:r>
              <a:rPr lang="en-GB" sz="1200" kern="1200" dirty="0" smtClean="0">
                <a:solidFill>
                  <a:schemeClr val="tx1"/>
                </a:solidFill>
                <a:effectLst/>
                <a:latin typeface="+mn-lt"/>
                <a:ea typeface="+mn-ea"/>
                <a:cs typeface="+mn-cs"/>
              </a:rPr>
              <a:t> S and Pollard N (2005)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Occupational Therapy without borders - learning from the spirit of survivors</a:t>
            </a:r>
            <a:r>
              <a:rPr lang="en-GB" sz="1200" kern="1200" dirty="0" smtClean="0">
                <a:solidFill>
                  <a:schemeClr val="tx1"/>
                </a:solidFill>
                <a:effectLst/>
                <a:latin typeface="+mn-lt"/>
                <a:ea typeface="+mn-ea"/>
                <a:cs typeface="+mn-cs"/>
              </a:rPr>
              <a:t>, Edinburgh, Elsevier Science.</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Kronenberg</a:t>
            </a:r>
            <a:r>
              <a:rPr lang="en-GB" sz="1200" kern="1200" dirty="0" smtClean="0">
                <a:solidFill>
                  <a:schemeClr val="tx1"/>
                </a:solidFill>
                <a:effectLst/>
                <a:latin typeface="+mn-lt"/>
                <a:ea typeface="+mn-ea"/>
                <a:cs typeface="+mn-cs"/>
              </a:rPr>
              <a:t> F, Pollard N, </a:t>
            </a:r>
            <a:r>
              <a:rPr lang="en-GB" sz="1200" kern="1200" dirty="0" err="1" smtClean="0">
                <a:solidFill>
                  <a:schemeClr val="tx1"/>
                </a:solidFill>
                <a:effectLst/>
                <a:latin typeface="+mn-lt"/>
                <a:ea typeface="+mn-ea"/>
                <a:cs typeface="+mn-cs"/>
              </a:rPr>
              <a:t>Sakellariou</a:t>
            </a:r>
            <a:r>
              <a:rPr lang="en-GB" sz="1200" kern="1200" dirty="0" smtClean="0">
                <a:solidFill>
                  <a:schemeClr val="tx1"/>
                </a:solidFill>
                <a:effectLst/>
                <a:latin typeface="+mn-lt"/>
                <a:ea typeface="+mn-ea"/>
                <a:cs typeface="+mn-cs"/>
              </a:rPr>
              <a:t> D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(2010) </a:t>
            </a:r>
            <a:r>
              <a:rPr lang="en-GB" sz="1200" i="1" kern="1200" dirty="0" smtClean="0">
                <a:solidFill>
                  <a:schemeClr val="tx1"/>
                </a:solidFill>
                <a:effectLst/>
                <a:latin typeface="+mn-lt"/>
                <a:ea typeface="+mn-ea"/>
                <a:cs typeface="+mn-cs"/>
              </a:rPr>
              <a:t>Occupational therapies without borders: Towards an ecology of occupation-based practices (Volume 2)</a:t>
            </a:r>
            <a:r>
              <a:rPr lang="en-GB" sz="1200" kern="1200" dirty="0" smtClean="0">
                <a:solidFill>
                  <a:schemeClr val="tx1"/>
                </a:solidFill>
                <a:effectLst/>
                <a:latin typeface="+mn-lt"/>
                <a:ea typeface="+mn-ea"/>
                <a:cs typeface="+mn-cs"/>
              </a:rPr>
              <a:t>. Edinburgh, Elsevier Science.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Marmot M, Allen J, </a:t>
            </a:r>
            <a:r>
              <a:rPr lang="en-GB" sz="1200" kern="1200" dirty="0" err="1" smtClean="0">
                <a:solidFill>
                  <a:schemeClr val="tx1"/>
                </a:solidFill>
                <a:effectLst/>
                <a:latin typeface="+mn-lt"/>
                <a:ea typeface="+mn-ea"/>
                <a:cs typeface="+mn-cs"/>
              </a:rPr>
              <a:t>Goldblatt</a:t>
            </a:r>
            <a:r>
              <a:rPr lang="en-GB" sz="1200" kern="1200" dirty="0" smtClean="0">
                <a:solidFill>
                  <a:schemeClr val="tx1"/>
                </a:solidFill>
                <a:effectLst/>
                <a:latin typeface="+mn-lt"/>
                <a:ea typeface="+mn-ea"/>
                <a:cs typeface="+mn-cs"/>
              </a:rPr>
              <a:t> P, Boyce T, </a:t>
            </a:r>
            <a:r>
              <a:rPr lang="en-GB" sz="1200" kern="1200" dirty="0" err="1" smtClean="0">
                <a:solidFill>
                  <a:schemeClr val="tx1"/>
                </a:solidFill>
                <a:effectLst/>
                <a:latin typeface="+mn-lt"/>
                <a:ea typeface="+mn-ea"/>
                <a:cs typeface="+mn-cs"/>
              </a:rPr>
              <a:t>McNeish</a:t>
            </a:r>
            <a:r>
              <a:rPr lang="en-GB" sz="1200" kern="1200" dirty="0" smtClean="0">
                <a:solidFill>
                  <a:schemeClr val="tx1"/>
                </a:solidFill>
                <a:effectLst/>
                <a:latin typeface="+mn-lt"/>
                <a:ea typeface="+mn-ea"/>
                <a:cs typeface="+mn-cs"/>
              </a:rPr>
              <a:t> D, Grady M and Geddes I (2010) </a:t>
            </a:r>
            <a:r>
              <a:rPr lang="en-GB" sz="1200" i="1" kern="1200" dirty="0" smtClean="0">
                <a:solidFill>
                  <a:schemeClr val="tx1"/>
                </a:solidFill>
                <a:effectLst/>
                <a:latin typeface="+mn-lt"/>
                <a:ea typeface="+mn-ea"/>
                <a:cs typeface="+mn-cs"/>
              </a:rPr>
              <a:t>Fair society, health lives.</a:t>
            </a:r>
            <a:r>
              <a:rPr lang="en-GB"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London: The Marmot Review.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Mattingly C (1991a) What is Clinical Reasoning? </a:t>
            </a:r>
            <a:r>
              <a:rPr lang="en-GB" sz="1200" i="1" kern="1200" dirty="0" smtClean="0">
                <a:solidFill>
                  <a:schemeClr val="tx1"/>
                </a:solidFill>
                <a:effectLst/>
                <a:latin typeface="+mn-lt"/>
                <a:ea typeface="+mn-ea"/>
                <a:cs typeface="+mn-cs"/>
              </a:rPr>
              <a:t>American Journal of Occupational Therapy, </a:t>
            </a:r>
            <a:r>
              <a:rPr lang="en-GB" sz="1200" kern="1200" dirty="0" smtClean="0">
                <a:solidFill>
                  <a:schemeClr val="tx1"/>
                </a:solidFill>
                <a:effectLst/>
                <a:latin typeface="+mn-lt"/>
                <a:ea typeface="+mn-ea"/>
                <a:cs typeface="+mn-cs"/>
              </a:rPr>
              <a:t>45(11): 979-986.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Mattingly C (1991b) The Narrative Nature of Clinical Reasoning.</a:t>
            </a:r>
            <a:r>
              <a:rPr lang="en-GB" sz="1200" i="1" u="none" strike="noStrike" kern="1200" dirty="0" smtClean="0">
                <a:solidFill>
                  <a:schemeClr val="tx1"/>
                </a:solidFill>
                <a:effectLst/>
                <a:latin typeface="+mn-lt"/>
                <a:ea typeface="+mn-ea"/>
                <a:cs typeface="+mn-cs"/>
                <a:hlinkClick r:id="rId5"/>
              </a:rPr>
              <a:t> American Journal of Occupational Therapy, </a:t>
            </a:r>
            <a:r>
              <a:rPr lang="en-GB" sz="1200" u="none" strike="noStrike" kern="1200" dirty="0" smtClean="0">
                <a:solidFill>
                  <a:schemeClr val="tx1"/>
                </a:solidFill>
                <a:effectLst/>
                <a:latin typeface="+mn-lt"/>
                <a:ea typeface="+mn-ea"/>
                <a:cs typeface="+mn-cs"/>
                <a:hlinkClick r:id="rId5"/>
              </a:rPr>
              <a:t>45(11): 998-1005</a:t>
            </a:r>
            <a:r>
              <a:rPr lang="en-GB" sz="1200" i="1" u="none" strike="noStrike" kern="1200" dirty="0" smtClean="0">
                <a:solidFill>
                  <a:schemeClr val="tx1"/>
                </a:solidFill>
                <a:effectLst/>
                <a:latin typeface="+mn-lt"/>
                <a:ea typeface="+mn-ea"/>
                <a:cs typeface="+mn-cs"/>
                <a:hlinkClick r:id="rId5"/>
              </a:rPr>
              <a:t>.</a:t>
            </a: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Morley D, </a:t>
            </a:r>
            <a:r>
              <a:rPr lang="en-GB" sz="1200" kern="1200" dirty="0" err="1" smtClean="0">
                <a:solidFill>
                  <a:schemeClr val="tx1"/>
                </a:solidFill>
                <a:effectLst/>
                <a:latin typeface="+mn-lt"/>
                <a:ea typeface="+mn-ea"/>
                <a:cs typeface="+mn-cs"/>
              </a:rPr>
              <a:t>Worpole</a:t>
            </a:r>
            <a:r>
              <a:rPr lang="en-GB" sz="1200" kern="1200" dirty="0" smtClean="0">
                <a:solidFill>
                  <a:schemeClr val="tx1"/>
                </a:solidFill>
                <a:effectLst/>
                <a:latin typeface="+mn-lt"/>
                <a:ea typeface="+mn-ea"/>
                <a:cs typeface="+mn-cs"/>
              </a:rPr>
              <a:t> K (2009) Republic of Letters (2</a:t>
            </a:r>
            <a:r>
              <a:rPr lang="en-GB" sz="1200" kern="1200" baseline="30000" dirty="0"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 edition. Philadelphia/Syracuse: New City Communities Press/Syracuse University Press.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Morrison R (2016) Pragmatist Epistemology and Jane Addams: Fundamental Concepts for the Social Paradigm of Occupational Therapy. </a:t>
            </a:r>
            <a:r>
              <a:rPr lang="en-GB" sz="1200" i="1" kern="1200" dirty="0" smtClean="0">
                <a:solidFill>
                  <a:schemeClr val="tx1"/>
                </a:solidFill>
                <a:effectLst/>
                <a:latin typeface="+mn-lt"/>
                <a:ea typeface="+mn-ea"/>
                <a:cs typeface="+mn-cs"/>
              </a:rPr>
              <a:t>Occupational Therapy International.</a:t>
            </a:r>
            <a:r>
              <a:rPr lang="en-GB" sz="1200" kern="1200" dirty="0" smtClean="0">
                <a:solidFill>
                  <a:schemeClr val="tx1"/>
                </a:solidFill>
                <a:effectLst/>
                <a:latin typeface="+mn-lt"/>
                <a:ea typeface="+mn-ea"/>
                <a:cs typeface="+mn-cs"/>
              </a:rPr>
              <a:t> 23(4): 295-304.</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Owens L (2016) Our professional existence is political: Critical reflections on ‘seeing white; in occupational therapy. In D. </a:t>
            </a:r>
            <a:r>
              <a:rPr lang="en-GB" sz="1200" kern="1200" dirty="0" err="1" smtClean="0">
                <a:solidFill>
                  <a:schemeClr val="tx1"/>
                </a:solidFill>
                <a:effectLst/>
                <a:latin typeface="+mn-lt"/>
                <a:ea typeface="+mn-ea"/>
                <a:cs typeface="+mn-cs"/>
              </a:rPr>
              <a:t>Sakellariou</a:t>
            </a:r>
            <a:r>
              <a:rPr lang="en-GB" sz="1200" kern="1200" dirty="0" smtClean="0">
                <a:solidFill>
                  <a:schemeClr val="tx1"/>
                </a:solidFill>
                <a:effectLst/>
                <a:latin typeface="+mn-lt"/>
                <a:ea typeface="+mn-ea"/>
                <a:cs typeface="+mn-cs"/>
              </a:rPr>
              <a:t> and N Pollard,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Occupational Therapies without Borders: Integrating Justice with Practice</a:t>
            </a:r>
            <a:r>
              <a:rPr lang="en-GB" sz="1200" kern="1200" dirty="0" smtClean="0">
                <a:solidFill>
                  <a:schemeClr val="tx1"/>
                </a:solidFill>
                <a:effectLst/>
                <a:latin typeface="+mn-lt"/>
                <a:ea typeface="+mn-ea"/>
                <a:cs typeface="+mn-cs"/>
              </a:rPr>
              <a:t>. Edinburgh: Elsevier, pp194-202.</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Parks S, </a:t>
            </a:r>
            <a:r>
              <a:rPr lang="en-GB" sz="1200" kern="1200" dirty="0" err="1" smtClean="0">
                <a:solidFill>
                  <a:schemeClr val="tx1"/>
                </a:solidFill>
                <a:effectLst/>
                <a:latin typeface="+mn-lt"/>
                <a:ea typeface="+mn-ea"/>
                <a:cs typeface="+mn-cs"/>
              </a:rPr>
              <a:t>Pauscek</a:t>
            </a:r>
            <a:r>
              <a:rPr lang="en-GB" sz="1200" kern="1200" dirty="0" smtClean="0">
                <a:solidFill>
                  <a:schemeClr val="tx1"/>
                </a:solidFill>
                <a:effectLst/>
                <a:latin typeface="+mn-lt"/>
                <a:ea typeface="+mn-ea"/>
                <a:cs typeface="+mn-cs"/>
              </a:rPr>
              <a:t> J, Harding J and Pollard, N. (in press) Alliances, Assemblages, and Affects: Three Moments of Building Collective Working-Class Literacies, </a:t>
            </a:r>
            <a:r>
              <a:rPr lang="en-GB" sz="1200" i="1" kern="1200" dirty="0" smtClean="0">
                <a:solidFill>
                  <a:schemeClr val="tx1"/>
                </a:solidFill>
                <a:effectLst/>
                <a:latin typeface="+mn-lt"/>
                <a:ea typeface="+mn-ea"/>
                <a:cs typeface="+mn-cs"/>
              </a:rPr>
              <a:t>College Composition and Communication</a:t>
            </a:r>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Paterson CF (1998) Occupational Therapy and the National Health Service, 1948–1998. </a:t>
            </a:r>
            <a:r>
              <a:rPr lang="en-GB" sz="1200" i="1" kern="1200" dirty="0" smtClean="0">
                <a:solidFill>
                  <a:schemeClr val="tx1"/>
                </a:solidFill>
                <a:effectLst/>
                <a:latin typeface="+mn-lt"/>
                <a:ea typeface="+mn-ea"/>
                <a:cs typeface="+mn-cs"/>
              </a:rPr>
              <a:t>British Journal of Occupational Therapy</a:t>
            </a:r>
            <a:r>
              <a:rPr lang="en-GB" sz="1200" kern="1200" dirty="0" smtClean="0">
                <a:solidFill>
                  <a:schemeClr val="tx1"/>
                </a:solidFill>
                <a:effectLst/>
                <a:latin typeface="+mn-lt"/>
                <a:ea typeface="+mn-ea"/>
                <a:cs typeface="+mn-cs"/>
              </a:rPr>
              <a:t>, 61(7): 311-315.</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Peters CO (2011) Powerful occupational therapists: A community of professionals, 1950–1980. </a:t>
            </a:r>
            <a:r>
              <a:rPr lang="en-GB" sz="1200" i="1" kern="1200" dirty="0" smtClean="0">
                <a:solidFill>
                  <a:schemeClr val="tx1"/>
                </a:solidFill>
                <a:effectLst/>
                <a:latin typeface="+mn-lt"/>
                <a:ea typeface="+mn-ea"/>
                <a:cs typeface="+mn-cs"/>
              </a:rPr>
              <a:t>Occupational Therapy in Mental Health</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27</a:t>
            </a:r>
            <a:r>
              <a:rPr lang="en-GB" sz="1200" kern="1200" dirty="0" smtClean="0">
                <a:solidFill>
                  <a:schemeClr val="tx1"/>
                </a:solidFill>
                <a:effectLst/>
                <a:latin typeface="+mn-lt"/>
                <a:ea typeface="+mn-ea"/>
                <a:cs typeface="+mn-cs"/>
              </a:rPr>
              <a:t>(3-4): 199-410.</a:t>
            </a:r>
          </a:p>
          <a:p>
            <a:r>
              <a:rPr lang="en-GB" sz="1200" i="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Royal College of Occupational Therapists (2017) Reducing the pressure on hospitals: 12 months on. Available at </a:t>
            </a:r>
            <a:r>
              <a:rPr lang="en-GB" sz="1200" u="sng" kern="1200" dirty="0" smtClean="0">
                <a:solidFill>
                  <a:schemeClr val="tx1"/>
                </a:solidFill>
                <a:effectLst/>
                <a:latin typeface="+mn-lt"/>
                <a:ea typeface="+mn-ea"/>
                <a:cs typeface="+mn-cs"/>
                <a:hlinkClick r:id="rId6"/>
              </a:rPr>
              <a:t>http://3clw1r2j0esn1tg2ng3xziww.wpengine.netdna-cdn.com/wp-content/uploads/2017/07/ILSM-Reducing-Admissions-A5-6pp-SINGLES-final.pdf</a:t>
            </a:r>
            <a:r>
              <a:rPr lang="en-GB" sz="1200" kern="1200" dirty="0" smtClean="0">
                <a:solidFill>
                  <a:schemeClr val="tx1"/>
                </a:solidFill>
                <a:effectLst/>
                <a:latin typeface="+mn-lt"/>
                <a:ea typeface="+mn-ea"/>
                <a:cs typeface="+mn-cs"/>
              </a:rPr>
              <a:t> accessed 14 May 2018</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Sakellariou</a:t>
            </a:r>
            <a:r>
              <a:rPr lang="en-GB" sz="1200" kern="1200" dirty="0" smtClean="0">
                <a:solidFill>
                  <a:schemeClr val="tx1"/>
                </a:solidFill>
                <a:effectLst/>
                <a:latin typeface="+mn-lt"/>
                <a:ea typeface="+mn-ea"/>
                <a:cs typeface="+mn-cs"/>
              </a:rPr>
              <a:t> D and Pollard N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(2016) </a:t>
            </a:r>
            <a:r>
              <a:rPr lang="en-GB" sz="1200" i="1" kern="1200" dirty="0" smtClean="0">
                <a:solidFill>
                  <a:schemeClr val="tx1"/>
                </a:solidFill>
                <a:effectLst/>
                <a:latin typeface="+mn-lt"/>
                <a:ea typeface="+mn-ea"/>
                <a:cs typeface="+mn-cs"/>
              </a:rPr>
              <a:t>Occupational Therapies Without Borders: integrating justice with practice, 2e</a:t>
            </a:r>
            <a:r>
              <a:rPr lang="en-GB" sz="1200" kern="1200" dirty="0" smtClean="0">
                <a:solidFill>
                  <a:schemeClr val="tx1"/>
                </a:solidFill>
                <a:effectLst/>
                <a:latin typeface="+mn-lt"/>
                <a:ea typeface="+mn-ea"/>
                <a:cs typeface="+mn-cs"/>
              </a:rPr>
              <a:t>. Edinburgh, Elsevier Science.</a:t>
            </a:r>
          </a:p>
          <a:p>
            <a:pPr fontAlgn="ct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Samuel R (</a:t>
            </a:r>
            <a:r>
              <a:rPr lang="en-GB" sz="1200" kern="1200" dirty="0" err="1" smtClean="0">
                <a:solidFill>
                  <a:schemeClr val="tx1"/>
                </a:solidFill>
                <a:effectLst/>
                <a:latin typeface="+mn-lt"/>
                <a:ea typeface="+mn-ea"/>
                <a:cs typeface="+mn-cs"/>
              </a:rPr>
              <a:t>ed</a:t>
            </a:r>
            <a:r>
              <a:rPr lang="en-GB" sz="1200" kern="1200" dirty="0" smtClean="0">
                <a:solidFill>
                  <a:schemeClr val="tx1"/>
                </a:solidFill>
                <a:effectLst/>
                <a:latin typeface="+mn-lt"/>
                <a:ea typeface="+mn-ea"/>
                <a:cs typeface="+mn-cs"/>
              </a:rPr>
              <a:t>), (2016/1981) </a:t>
            </a:r>
            <a:r>
              <a:rPr lang="en-GB" sz="1200" i="1" kern="1200" dirty="0" smtClean="0">
                <a:solidFill>
                  <a:schemeClr val="tx1"/>
                </a:solidFill>
                <a:effectLst/>
                <a:latin typeface="+mn-lt"/>
                <a:ea typeface="+mn-ea"/>
                <a:cs typeface="+mn-cs"/>
              </a:rPr>
              <a:t>People's History and Socialist Theory (Routledge Revivals)</a:t>
            </a:r>
            <a:r>
              <a:rPr lang="en-GB" sz="1200" kern="1200" dirty="0" smtClean="0">
                <a:solidFill>
                  <a:schemeClr val="tx1"/>
                </a:solidFill>
                <a:effectLst/>
                <a:latin typeface="+mn-lt"/>
                <a:ea typeface="+mn-ea"/>
                <a:cs typeface="+mn-cs"/>
              </a:rPr>
              <a:t>. Abingdon: Routledge.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Savage, M, Devine F, Cunningham N, Taylor M, </a:t>
            </a:r>
            <a:r>
              <a:rPr lang="en-GB" sz="1200" kern="1200" dirty="0" err="1" smtClean="0">
                <a:solidFill>
                  <a:schemeClr val="tx1"/>
                </a:solidFill>
                <a:effectLst/>
                <a:latin typeface="+mn-lt"/>
                <a:ea typeface="+mn-ea"/>
                <a:cs typeface="+mn-cs"/>
              </a:rPr>
              <a:t>Yaojun</a:t>
            </a:r>
            <a:r>
              <a:rPr lang="en-GB" sz="1200" kern="1200" dirty="0" smtClean="0">
                <a:solidFill>
                  <a:schemeClr val="tx1"/>
                </a:solidFill>
                <a:effectLst/>
                <a:latin typeface="+mn-lt"/>
                <a:ea typeface="+mn-ea"/>
                <a:cs typeface="+mn-cs"/>
              </a:rPr>
              <a:t> L, </a:t>
            </a:r>
            <a:r>
              <a:rPr lang="en-GB" sz="1200" kern="1200" dirty="0" err="1" smtClean="0">
                <a:solidFill>
                  <a:schemeClr val="tx1"/>
                </a:solidFill>
                <a:effectLst/>
                <a:latin typeface="+mn-lt"/>
                <a:ea typeface="+mn-ea"/>
                <a:cs typeface="+mn-cs"/>
              </a:rPr>
              <a:t>Hjelbrekke</a:t>
            </a:r>
            <a:r>
              <a:rPr lang="en-GB" sz="1200" kern="1200" dirty="0" smtClean="0">
                <a:solidFill>
                  <a:schemeClr val="tx1"/>
                </a:solidFill>
                <a:effectLst/>
                <a:latin typeface="+mn-lt"/>
                <a:ea typeface="+mn-ea"/>
                <a:cs typeface="+mn-cs"/>
              </a:rPr>
              <a:t> J, Le Roux, B, Freidman S and Miles A  (2013)  A New Model of Social Class? Findings from the BBC’s Great British Class Survey Experiment.</a:t>
            </a:r>
            <a:r>
              <a:rPr lang="en-GB" sz="1200" b="1"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Sociology </a:t>
            </a:r>
            <a:r>
              <a:rPr lang="en-GB" sz="1200" kern="1200" dirty="0" smtClean="0">
                <a:solidFill>
                  <a:schemeClr val="tx1"/>
                </a:solidFill>
                <a:effectLst/>
                <a:latin typeface="+mn-lt"/>
                <a:ea typeface="+mn-ea"/>
                <a:cs typeface="+mn-cs"/>
              </a:rPr>
              <a:t>47(2): 219-250</a:t>
            </a:r>
            <a:r>
              <a:rPr lang="en-GB" sz="1200" i="1"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Taylor MC (2007) The </a:t>
            </a:r>
            <a:r>
              <a:rPr lang="en-GB" sz="1200" kern="1200" dirty="0" err="1" smtClean="0">
                <a:solidFill>
                  <a:schemeClr val="tx1"/>
                </a:solidFill>
                <a:effectLst/>
                <a:latin typeface="+mn-lt"/>
                <a:ea typeface="+mn-ea"/>
                <a:cs typeface="+mn-cs"/>
              </a:rPr>
              <a:t>Casson</a:t>
            </a:r>
            <a:r>
              <a:rPr lang="en-GB" sz="1200" kern="1200" dirty="0" smtClean="0">
                <a:solidFill>
                  <a:schemeClr val="tx1"/>
                </a:solidFill>
                <a:effectLst/>
                <a:latin typeface="+mn-lt"/>
                <a:ea typeface="+mn-ea"/>
                <a:cs typeface="+mn-cs"/>
              </a:rPr>
              <a:t> Memorial Lecture 2007: Diversity amongst occupational therapists – rhetoric or reality? </a:t>
            </a:r>
            <a:r>
              <a:rPr lang="en-GB" sz="1200" i="1" kern="1200" dirty="0" smtClean="0">
                <a:solidFill>
                  <a:schemeClr val="tx1"/>
                </a:solidFill>
                <a:effectLst/>
                <a:latin typeface="+mn-lt"/>
                <a:ea typeface="+mn-ea"/>
                <a:cs typeface="+mn-cs"/>
              </a:rPr>
              <a:t>British Journal of Occupational Therapy, 70(7), </a:t>
            </a:r>
            <a:r>
              <a:rPr lang="en-GB" sz="1200" kern="1200" dirty="0" smtClean="0">
                <a:solidFill>
                  <a:schemeClr val="tx1"/>
                </a:solidFill>
                <a:effectLst/>
                <a:latin typeface="+mn-lt"/>
                <a:ea typeface="+mn-ea"/>
                <a:cs typeface="+mn-cs"/>
              </a:rPr>
              <a:t>276-283.</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Tressell</a:t>
            </a:r>
            <a:r>
              <a:rPr lang="en-GB" sz="1200" kern="1200" dirty="0" smtClean="0">
                <a:solidFill>
                  <a:schemeClr val="tx1"/>
                </a:solidFill>
                <a:effectLst/>
                <a:latin typeface="+mn-lt"/>
                <a:ea typeface="+mn-ea"/>
                <a:cs typeface="+mn-cs"/>
              </a:rPr>
              <a:t> R (1914/2012) </a:t>
            </a:r>
            <a:r>
              <a:rPr lang="en-GB" sz="1200" i="1" kern="1200" dirty="0" smtClean="0">
                <a:solidFill>
                  <a:schemeClr val="tx1"/>
                </a:solidFill>
                <a:effectLst/>
                <a:latin typeface="+mn-lt"/>
                <a:ea typeface="+mn-ea"/>
                <a:cs typeface="+mn-cs"/>
              </a:rPr>
              <a:t>Ragged </a:t>
            </a:r>
            <a:r>
              <a:rPr lang="en-GB" sz="1200" i="1" kern="1200" dirty="0" err="1" smtClean="0">
                <a:solidFill>
                  <a:schemeClr val="tx1"/>
                </a:solidFill>
                <a:effectLst/>
                <a:latin typeface="+mn-lt"/>
                <a:ea typeface="+mn-ea"/>
                <a:cs typeface="+mn-cs"/>
              </a:rPr>
              <a:t>Trousered</a:t>
            </a:r>
            <a:r>
              <a:rPr lang="en-GB" sz="1200" i="1" kern="1200" dirty="0" smtClean="0">
                <a:solidFill>
                  <a:schemeClr val="tx1"/>
                </a:solidFill>
                <a:effectLst/>
                <a:latin typeface="+mn-lt"/>
                <a:ea typeface="+mn-ea"/>
                <a:cs typeface="+mn-cs"/>
              </a:rPr>
              <a:t> Philanthropists. </a:t>
            </a:r>
            <a:r>
              <a:rPr lang="en-GB" sz="1200" kern="1200" dirty="0" smtClean="0">
                <a:solidFill>
                  <a:schemeClr val="tx1"/>
                </a:solidFill>
                <a:effectLst/>
                <a:latin typeface="+mn-lt"/>
                <a:ea typeface="+mn-ea"/>
                <a:cs typeface="+mn-cs"/>
              </a:rPr>
              <a:t>Ware: Wordsworth Classics.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van </a:t>
            </a:r>
            <a:r>
              <a:rPr lang="en-GB" sz="1200" kern="1200" dirty="0" err="1" smtClean="0">
                <a:solidFill>
                  <a:schemeClr val="tx1"/>
                </a:solidFill>
                <a:effectLst/>
                <a:latin typeface="+mn-lt"/>
                <a:ea typeface="+mn-ea"/>
                <a:cs typeface="+mn-cs"/>
              </a:rPr>
              <a:t>Bruggen</a:t>
            </a:r>
            <a:r>
              <a:rPr lang="en-GB" sz="1200" kern="1200" dirty="0" smtClean="0">
                <a:solidFill>
                  <a:schemeClr val="tx1"/>
                </a:solidFill>
                <a:effectLst/>
                <a:latin typeface="+mn-lt"/>
                <a:ea typeface="+mn-ea"/>
                <a:cs typeface="+mn-cs"/>
              </a:rPr>
              <a:t>, H, </a:t>
            </a:r>
            <a:r>
              <a:rPr lang="en-GB" sz="1200" kern="1200" dirty="0" err="1" smtClean="0">
                <a:solidFill>
                  <a:schemeClr val="tx1"/>
                </a:solidFill>
                <a:effectLst/>
                <a:latin typeface="+mn-lt"/>
                <a:ea typeface="+mn-ea"/>
                <a:cs typeface="+mn-cs"/>
              </a:rPr>
              <a:t>Kantartzis</a:t>
            </a:r>
            <a:r>
              <a:rPr lang="en-GB" sz="1200" kern="1200" dirty="0" smtClean="0">
                <a:solidFill>
                  <a:schemeClr val="tx1"/>
                </a:solidFill>
                <a:effectLst/>
                <a:latin typeface="+mn-lt"/>
                <a:ea typeface="+mn-ea"/>
                <a:cs typeface="+mn-cs"/>
              </a:rPr>
              <a:t>, S and Pollard N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(In press) 'And a seed was planted...' Occupation based approaches for social inclusion, London, Whiting and Birch</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Vertovec</a:t>
            </a:r>
            <a:r>
              <a:rPr lang="en-GB" sz="1200" kern="1200" dirty="0" smtClean="0">
                <a:solidFill>
                  <a:schemeClr val="tx1"/>
                </a:solidFill>
                <a:effectLst/>
                <a:latin typeface="+mn-lt"/>
                <a:ea typeface="+mn-ea"/>
                <a:cs typeface="+mn-cs"/>
              </a:rPr>
              <a:t> S (2007) Super-diversity and its implications. </a:t>
            </a:r>
            <a:r>
              <a:rPr lang="en-GB" sz="1200" i="1" kern="1200" dirty="0" smtClean="0">
                <a:solidFill>
                  <a:schemeClr val="tx1"/>
                </a:solidFill>
                <a:effectLst/>
                <a:latin typeface="+mn-lt"/>
                <a:ea typeface="+mn-ea"/>
                <a:cs typeface="+mn-cs"/>
              </a:rPr>
              <a:t>Ethnic and racial studies</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30</a:t>
            </a:r>
            <a:r>
              <a:rPr lang="en-GB" sz="1200" kern="1200" dirty="0" smtClean="0">
                <a:solidFill>
                  <a:schemeClr val="tx1"/>
                </a:solidFill>
                <a:effectLst/>
                <a:latin typeface="+mn-lt"/>
                <a:ea typeface="+mn-ea"/>
                <a:cs typeface="+mn-cs"/>
              </a:rPr>
              <a:t>(6), pp.1024-1054.</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Watson R and Swartz L (</a:t>
            </a:r>
            <a:r>
              <a:rPr lang="en-GB" sz="1200" kern="1200" dirty="0" err="1" smtClean="0">
                <a:solidFill>
                  <a:schemeClr val="tx1"/>
                </a:solidFill>
                <a:effectLst/>
                <a:latin typeface="+mn-lt"/>
                <a:ea typeface="+mn-ea"/>
                <a:cs typeface="+mn-cs"/>
              </a:rPr>
              <a:t>eds</a:t>
            </a:r>
            <a:r>
              <a:rPr lang="en-GB" sz="1200" kern="1200" dirty="0" smtClean="0">
                <a:solidFill>
                  <a:schemeClr val="tx1"/>
                </a:solidFill>
                <a:effectLst/>
                <a:latin typeface="+mn-lt"/>
                <a:ea typeface="+mn-ea"/>
                <a:cs typeface="+mn-cs"/>
              </a:rPr>
              <a:t>) (2004) </a:t>
            </a:r>
            <a:r>
              <a:rPr lang="en-GB" sz="1200" i="1" kern="1200" dirty="0" smtClean="0">
                <a:solidFill>
                  <a:schemeClr val="tx1"/>
                </a:solidFill>
                <a:effectLst/>
                <a:latin typeface="+mn-lt"/>
                <a:ea typeface="+mn-ea"/>
                <a:cs typeface="+mn-cs"/>
              </a:rPr>
              <a:t>Transformation through Occupation</a:t>
            </a:r>
            <a:r>
              <a:rPr lang="en-GB" sz="1200" kern="1200" dirty="0" smtClean="0">
                <a:solidFill>
                  <a:schemeClr val="tx1"/>
                </a:solidFill>
                <a:effectLst/>
                <a:latin typeface="+mn-lt"/>
                <a:ea typeface="+mn-ea"/>
                <a:cs typeface="+mn-cs"/>
              </a:rPr>
              <a:t>. London: </a:t>
            </a:r>
            <a:r>
              <a:rPr lang="en-GB" sz="1200" kern="1200" dirty="0" err="1" smtClean="0">
                <a:solidFill>
                  <a:schemeClr val="tx1"/>
                </a:solidFill>
                <a:effectLst/>
                <a:latin typeface="+mn-lt"/>
                <a:ea typeface="+mn-ea"/>
                <a:cs typeface="+mn-cs"/>
              </a:rPr>
              <a:t>Whurr</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Wilkinson R and Pickett K (2010) </a:t>
            </a:r>
            <a:r>
              <a:rPr lang="en-GB" sz="1200" i="1" kern="1200" dirty="0" smtClean="0">
                <a:solidFill>
                  <a:schemeClr val="tx1"/>
                </a:solidFill>
                <a:effectLst/>
                <a:latin typeface="+mn-lt"/>
                <a:ea typeface="+mn-ea"/>
                <a:cs typeface="+mn-cs"/>
              </a:rPr>
              <a:t>The Spirit Level.</a:t>
            </a:r>
            <a:r>
              <a:rPr lang="en-GB" sz="1200" kern="1200" dirty="0" smtClean="0">
                <a:solidFill>
                  <a:schemeClr val="tx1"/>
                </a:solidFill>
                <a:effectLst/>
                <a:latin typeface="+mn-lt"/>
                <a:ea typeface="+mn-ea"/>
                <a:cs typeface="+mn-cs"/>
              </a:rPr>
              <a:t> London: Penguin,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Williams A (1915/1992) </a:t>
            </a:r>
            <a:r>
              <a:rPr lang="en-GB" sz="1200" i="1" kern="1200" dirty="0" smtClean="0">
                <a:solidFill>
                  <a:schemeClr val="tx1"/>
                </a:solidFill>
                <a:effectLst/>
                <a:latin typeface="+mn-lt"/>
                <a:ea typeface="+mn-ea"/>
                <a:cs typeface="+mn-cs"/>
              </a:rPr>
              <a:t>Life in a Railway Factory</a:t>
            </a:r>
            <a:r>
              <a:rPr lang="en-GB" sz="1200" kern="1200" dirty="0" smtClean="0">
                <a:solidFill>
                  <a:schemeClr val="tx1"/>
                </a:solidFill>
                <a:effectLst/>
                <a:latin typeface="+mn-lt"/>
                <a:ea typeface="+mn-ea"/>
                <a:cs typeface="+mn-cs"/>
              </a:rPr>
              <a:t>, Stroud: Alan Sutton.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Williams A (</a:t>
            </a:r>
            <a:r>
              <a:rPr lang="en-GB" sz="1200" kern="1200" dirty="0" err="1" smtClean="0">
                <a:solidFill>
                  <a:schemeClr val="tx1"/>
                </a:solidFill>
                <a:effectLst/>
                <a:latin typeface="+mn-lt"/>
                <a:ea typeface="+mn-ea"/>
                <a:cs typeface="+mn-cs"/>
              </a:rPr>
              <a:t>ed</a:t>
            </a:r>
            <a:r>
              <a:rPr lang="en-GB" sz="1200" kern="1200" dirty="0" smtClean="0">
                <a:solidFill>
                  <a:schemeClr val="tx1"/>
                </a:solidFill>
                <a:effectLst/>
                <a:latin typeface="+mn-lt"/>
                <a:ea typeface="+mn-ea"/>
                <a:cs typeface="+mn-cs"/>
              </a:rPr>
              <a:t>) (1923) </a:t>
            </a:r>
            <a:r>
              <a:rPr lang="en-GB" sz="1200" i="1" kern="1200" dirty="0" smtClean="0">
                <a:solidFill>
                  <a:schemeClr val="tx1"/>
                </a:solidFill>
                <a:effectLst/>
                <a:latin typeface="+mn-lt"/>
                <a:ea typeface="+mn-ea"/>
                <a:cs typeface="+mn-cs"/>
              </a:rPr>
              <a:t>Folksongs of the Upper Thames</a:t>
            </a:r>
            <a:r>
              <a:rPr lang="en-GB" sz="1200" kern="1200" dirty="0" smtClean="0">
                <a:solidFill>
                  <a:schemeClr val="tx1"/>
                </a:solidFill>
                <a:effectLst/>
                <a:latin typeface="+mn-lt"/>
                <a:ea typeface="+mn-ea"/>
                <a:cs typeface="+mn-cs"/>
              </a:rPr>
              <a:t>. Wakefield: Dialect Reprints.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World Federation of Occupational Therapists (2018) Member organisations of WFOT. Available at: </a:t>
            </a:r>
            <a:r>
              <a:rPr lang="en-GB" sz="1200" u="sng" kern="1200" dirty="0" smtClean="0">
                <a:solidFill>
                  <a:schemeClr val="tx1"/>
                </a:solidFill>
                <a:effectLst/>
                <a:latin typeface="+mn-lt"/>
                <a:ea typeface="+mn-ea"/>
                <a:cs typeface="+mn-cs"/>
                <a:hlinkClick r:id="rId7"/>
              </a:rPr>
              <a:t>http://www.wfot.org/Membership/MemberOrganisationsofWFOT.aspx</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Yamagata-Lynch LC (2010) </a:t>
            </a:r>
            <a:r>
              <a:rPr lang="en-GB" sz="1200" i="1" kern="1200" dirty="0" smtClean="0">
                <a:solidFill>
                  <a:schemeClr val="tx1"/>
                </a:solidFill>
                <a:effectLst/>
                <a:latin typeface="+mn-lt"/>
                <a:ea typeface="+mn-ea"/>
                <a:cs typeface="+mn-cs"/>
              </a:rPr>
              <a:t>Activity systems analysis methods: Understanding complex learning environments</a:t>
            </a:r>
            <a:r>
              <a:rPr lang="en-GB" sz="1200" kern="1200" dirty="0" smtClean="0">
                <a:solidFill>
                  <a:schemeClr val="tx1"/>
                </a:solidFill>
                <a:effectLst/>
                <a:latin typeface="+mn-lt"/>
                <a:ea typeface="+mn-ea"/>
                <a:cs typeface="+mn-cs"/>
              </a:rPr>
              <a:t>. New York: Springer.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Yates EJ (1996/2004) Equalising Opportunities. In</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College of Occupational Therapists (</a:t>
            </a:r>
            <a:r>
              <a:rPr lang="en-GB" sz="1200" kern="1200" dirty="0" err="1" smtClean="0">
                <a:solidFill>
                  <a:schemeClr val="tx1"/>
                </a:solidFill>
                <a:effectLst/>
                <a:latin typeface="+mn-lt"/>
                <a:ea typeface="+mn-ea"/>
                <a:cs typeface="+mn-cs"/>
              </a:rPr>
              <a:t>ed</a:t>
            </a:r>
            <a:r>
              <a:rPr lang="en-GB" sz="1200" kern="1200" dirty="0" smtClean="0">
                <a:solidFill>
                  <a:schemeClr val="tx1"/>
                </a:solidFill>
                <a:effectLst/>
                <a:latin typeface="+mn-lt"/>
                <a:ea typeface="+mn-ea"/>
                <a:cs typeface="+mn-cs"/>
              </a:rPr>
              <a:t>) T</a:t>
            </a:r>
            <a:r>
              <a:rPr lang="en-GB" sz="1200" i="1" kern="1200" dirty="0" smtClean="0">
                <a:solidFill>
                  <a:schemeClr val="tx1"/>
                </a:solidFill>
                <a:effectLst/>
                <a:latin typeface="+mn-lt"/>
                <a:ea typeface="+mn-ea"/>
                <a:cs typeface="+mn-cs"/>
              </a:rPr>
              <a:t>he Dr Elizabeth </a:t>
            </a:r>
            <a:r>
              <a:rPr lang="en-GB" sz="1200" i="1" kern="1200" dirty="0" err="1" smtClean="0">
                <a:solidFill>
                  <a:schemeClr val="tx1"/>
                </a:solidFill>
                <a:effectLst/>
                <a:latin typeface="+mn-lt"/>
                <a:ea typeface="+mn-ea"/>
                <a:cs typeface="+mn-cs"/>
              </a:rPr>
              <a:t>Casson</a:t>
            </a:r>
            <a:r>
              <a:rPr lang="en-GB" sz="1200" i="1" kern="1200" dirty="0" smtClean="0">
                <a:solidFill>
                  <a:schemeClr val="tx1"/>
                </a:solidFill>
                <a:effectLst/>
                <a:latin typeface="+mn-lt"/>
                <a:ea typeface="+mn-ea"/>
                <a:cs typeface="+mn-cs"/>
              </a:rPr>
              <a:t> Memorial Lectures 1973-2004: published together in celebration of the 50th anniversary year of Dr </a:t>
            </a:r>
            <a:r>
              <a:rPr lang="en-GB" sz="1200" i="1" kern="1200" dirty="0" err="1" smtClean="0">
                <a:solidFill>
                  <a:schemeClr val="tx1"/>
                </a:solidFill>
                <a:effectLst/>
                <a:latin typeface="+mn-lt"/>
                <a:ea typeface="+mn-ea"/>
                <a:cs typeface="+mn-cs"/>
              </a:rPr>
              <a:t>Casson</a:t>
            </a:r>
            <a:r>
              <a:rPr lang="en-GB" sz="1200" kern="1200" dirty="0" smtClean="0">
                <a:solidFill>
                  <a:schemeClr val="tx1"/>
                </a:solidFill>
                <a:effectLst/>
                <a:latin typeface="+mn-lt"/>
                <a:ea typeface="+mn-ea"/>
                <a:cs typeface="+mn-cs"/>
              </a:rPr>
              <a:t>. London: COT. pp139-145.</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1DF13B-CCBF-4470-8A1E-3FB3118CA30F}" type="slidenum">
              <a:rPr lang="en-GB" smtClean="0"/>
              <a:t>20</a:t>
            </a:fld>
            <a:endParaRPr lang="en-GB"/>
          </a:p>
        </p:txBody>
      </p:sp>
    </p:spTree>
    <p:extLst>
      <p:ext uri="{BB962C8B-B14F-4D97-AF65-F5344CB8AC3E}">
        <p14:creationId xmlns:p14="http://schemas.microsoft.com/office/powerpoint/2010/main" val="3264879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6/4/2018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6/4/2018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6/4/2018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6/4/2018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6/4/2018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6/4/2018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6/4/2018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6/4/2018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6/4/2018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6/4/2018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6/4/2018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6/4/2018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6/4/2018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mapstop.co.uk/product2390_Political-World-Upside-Down-Wall-Map---Global-Mapping---Wall-Map.asp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mapstop.co.uk/product2390_Political-World-Upside-Down-Wall-Map---Global-Mapping---Wall-Map.asp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apstop.co.uk/product2390_Political-World-Upside-Down-Wall-Map---Global-Mapping---Wall-Map.aspx"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0D2B16-13EB-4FBB-8D6E-D6912D275DAC}"/>
              </a:ext>
            </a:extLst>
          </p:cNvPr>
          <p:cNvSpPr>
            <a:spLocks noGrp="1"/>
          </p:cNvSpPr>
          <p:nvPr>
            <p:ph type="ctrTitle"/>
          </p:nvPr>
        </p:nvSpPr>
        <p:spPr/>
        <p:txBody>
          <a:bodyPr/>
          <a:lstStyle/>
          <a:p>
            <a:r>
              <a:rPr lang="en-GB" dirty="0"/>
              <a:t>Occupational stories from a global city</a:t>
            </a:r>
            <a:br>
              <a:rPr lang="en-GB" dirty="0"/>
            </a:br>
            <a:endParaRPr lang="en-GB" dirty="0"/>
          </a:p>
        </p:txBody>
      </p:sp>
      <p:sp>
        <p:nvSpPr>
          <p:cNvPr id="3" name="Subtitle 2">
            <a:extLst>
              <a:ext uri="{FF2B5EF4-FFF2-40B4-BE49-F238E27FC236}">
                <a16:creationId xmlns="" xmlns:a16="http://schemas.microsoft.com/office/drawing/2014/main" id="{0D133D19-AC38-40F7-8FF9-6C1741CDC18B}"/>
              </a:ext>
            </a:extLst>
          </p:cNvPr>
          <p:cNvSpPr>
            <a:spLocks noGrp="1"/>
          </p:cNvSpPr>
          <p:nvPr>
            <p:ph type="subTitle" idx="1"/>
          </p:nvPr>
        </p:nvSpPr>
        <p:spPr/>
        <p:txBody>
          <a:bodyPr/>
          <a:lstStyle/>
          <a:p>
            <a:r>
              <a:rPr lang="en-GB" b="1" dirty="0"/>
              <a:t>Nick Pollard</a:t>
            </a:r>
            <a:r>
              <a:rPr lang="en-GB" dirty="0"/>
              <a:t>, Sheffield Hallam University, N.Pollard@shu.ac.uk</a:t>
            </a:r>
          </a:p>
        </p:txBody>
      </p:sp>
    </p:spTree>
    <p:extLst>
      <p:ext uri="{BB962C8B-B14F-4D97-AF65-F5344CB8AC3E}">
        <p14:creationId xmlns:p14="http://schemas.microsoft.com/office/powerpoint/2010/main" val="59838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p:txBody>
          <a:bodyPr/>
          <a:lstStyle/>
          <a:p>
            <a:r>
              <a:rPr lang="en-GB" dirty="0"/>
              <a:t>global and </a:t>
            </a:r>
            <a:r>
              <a:rPr lang="en-GB" dirty="0" err="1"/>
              <a:t>glocal</a:t>
            </a:r>
            <a:endParaRPr lang="en-GB" dirty="0"/>
          </a:p>
        </p:txBody>
      </p:sp>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397697" y="186331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0" y="3975691"/>
            <a:ext cx="12177823" cy="20068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8"/>
            <a:ext cx="2100924" cy="16809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5-Point Star 2"/>
          <p:cNvSpPr/>
          <p:nvPr/>
        </p:nvSpPr>
        <p:spPr>
          <a:xfrm>
            <a:off x="8040872" y="2018414"/>
            <a:ext cx="94364" cy="102781"/>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403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p:txBody>
          <a:bodyPr/>
          <a:lstStyle/>
          <a:p>
            <a:r>
              <a:rPr lang="en-GB" i="1" dirty="0"/>
              <a:t>connections lead to actions</a:t>
            </a:r>
          </a:p>
        </p:txBody>
      </p:sp>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rgbClr val="26B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397697" y="186331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0" y="3975691"/>
            <a:ext cx="12177823" cy="20068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8"/>
            <a:ext cx="2100924" cy="16809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4229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935029" y="3007686"/>
            <a:ext cx="10349022" cy="2837122"/>
          </a:xfrm>
          <a:prstGeom prst="rect">
            <a:avLst/>
          </a:prstGeom>
          <a:solidFill>
            <a:schemeClr val="accent1">
              <a:alpha val="51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1137437" y="2325492"/>
            <a:ext cx="10361836" cy="44682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t>Occupation is complex, but that does not mean that the concept is so difficult to get across to people. </a:t>
            </a:r>
          </a:p>
          <a:p>
            <a:pPr marL="285750" lvl="0" indent="-285750">
              <a:buFont typeface="Courier New" panose="02070309020205020404" pitchFamily="49" charset="0"/>
              <a:buChar char="o"/>
            </a:pPr>
            <a:r>
              <a:rPr lang="en-GB" dirty="0"/>
              <a:t>Narrative offers a powerful vehicle for conveying the significance of occupation and enables the imagination of possible change. </a:t>
            </a:r>
          </a:p>
          <a:p>
            <a:pPr marL="285750" lvl="0" indent="-285750">
              <a:buFont typeface="Courier New" panose="02070309020205020404" pitchFamily="49" charset="0"/>
              <a:buChar char="o"/>
            </a:pPr>
            <a:r>
              <a:rPr lang="en-GB" dirty="0"/>
              <a:t>Our shared narratives can facilitate connections in a global city of occupational therapists with social transformation objectives. </a:t>
            </a:r>
          </a:p>
          <a:p>
            <a:pPr marL="285750" lvl="0" indent="-285750">
              <a:buFont typeface="Courier New" panose="02070309020205020404" pitchFamily="49" charset="0"/>
              <a:buChar char="o"/>
            </a:pPr>
            <a:endParaRPr lang="en-GB" dirty="0"/>
          </a:p>
          <a:p>
            <a:pPr marL="285750" lvl="0" indent="-285750">
              <a:buFont typeface="Courier New" panose="02070309020205020404" pitchFamily="49" charset="0"/>
              <a:buChar char="o"/>
            </a:pPr>
            <a:r>
              <a:rPr lang="en-GB" dirty="0"/>
              <a:t>And those connections lead to actions!</a:t>
            </a:r>
          </a:p>
        </p:txBody>
      </p:sp>
      <p:sp>
        <p:nvSpPr>
          <p:cNvPr id="40" name="Rectangle 39"/>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6878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i="1" dirty="0">
                <a:solidFill>
                  <a:schemeClr val="tx1"/>
                </a:solidFill>
              </a:rPr>
              <a:t>contextual influences determine how occupational therapies in different places </a:t>
            </a:r>
            <a:r>
              <a:rPr lang="en-GB" dirty="0">
                <a:solidFill>
                  <a:schemeClr val="tx1"/>
                </a:solidFill>
              </a:rPr>
              <a:t>are enacted</a:t>
            </a:r>
            <a:endParaRPr lang="en-GB" dirty="0"/>
          </a:p>
        </p:txBody>
      </p:sp>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rgbClr val="8BB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397697" y="186331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0" y="3975691"/>
            <a:ext cx="12177823" cy="20068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8"/>
            <a:ext cx="2100924" cy="16809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076121" y="4753112"/>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403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0" y="3975691"/>
            <a:ext cx="12177823" cy="20068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8"/>
            <a:ext cx="2100924" cy="16809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9337153" y="3186062"/>
            <a:ext cx="304800"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10370401" y="49328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914399" y="-29948"/>
            <a:ext cx="9690249" cy="1667362"/>
          </a:xfrm>
        </p:spPr>
        <p:txBody>
          <a:bodyPr/>
          <a:lstStyle/>
          <a:p>
            <a:r>
              <a:rPr lang="en-GB" i="1" dirty="0">
                <a:solidFill>
                  <a:schemeClr val="tx1"/>
                </a:solidFill>
              </a:rPr>
              <a:t>an element of cultural and historical action for transformation</a:t>
            </a:r>
            <a:endParaRPr lang="en-GB" i="1" dirty="0"/>
          </a:p>
        </p:txBody>
      </p:sp>
    </p:spTree>
    <p:extLst>
      <p:ext uri="{BB962C8B-B14F-4D97-AF65-F5344CB8AC3E}">
        <p14:creationId xmlns:p14="http://schemas.microsoft.com/office/powerpoint/2010/main" val="289384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0" y="3975691"/>
            <a:ext cx="12177823" cy="20068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8"/>
            <a:ext cx="2100924" cy="16809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1"/>
            <a:ext cx="10571998" cy="1863318"/>
          </a:xfrm>
        </p:spPr>
        <p:txBody>
          <a:bodyPr/>
          <a:lstStyle/>
          <a:p>
            <a:r>
              <a:rPr lang="en-GB" sz="3600" dirty="0">
                <a:solidFill>
                  <a:schemeClr val="tx1"/>
                </a:solidFill>
              </a:rPr>
              <a:t>What is our story in this struggle going to be and how are we going to enact and tell it?</a:t>
            </a:r>
            <a:r>
              <a:rPr lang="en-GB" dirty="0">
                <a:solidFill>
                  <a:schemeClr val="tx1"/>
                </a:solidFill>
              </a:rPr>
              <a:t/>
            </a:r>
            <a:br>
              <a:rPr lang="en-GB" dirty="0">
                <a:solidFill>
                  <a:schemeClr val="tx1"/>
                </a:solidFill>
              </a:rPr>
            </a:br>
            <a:endParaRPr lang="en-GB" dirty="0"/>
          </a:p>
        </p:txBody>
      </p:sp>
      <p:sp>
        <p:nvSpPr>
          <p:cNvPr id="91" name="Rectangle 90"/>
          <p:cNvSpPr/>
          <p:nvPr/>
        </p:nvSpPr>
        <p:spPr>
          <a:xfrm>
            <a:off x="6037519" y="34077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p:cNvSpPr/>
          <p:nvPr/>
        </p:nvSpPr>
        <p:spPr>
          <a:xfrm>
            <a:off x="803318" y="3017874"/>
            <a:ext cx="141880" cy="15159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p:cNvSpPr/>
          <p:nvPr/>
        </p:nvSpPr>
        <p:spPr>
          <a:xfrm>
            <a:off x="3385786" y="4249718"/>
            <a:ext cx="101450" cy="14861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nvSpPr>
        <p:spPr>
          <a:xfrm>
            <a:off x="3385786" y="3327992"/>
            <a:ext cx="101450" cy="22331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ectangle 94"/>
          <p:cNvSpPr/>
          <p:nvPr/>
        </p:nvSpPr>
        <p:spPr>
          <a:xfrm>
            <a:off x="4953197" y="4340063"/>
            <a:ext cx="283760" cy="1524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7954705" y="4655127"/>
            <a:ext cx="141880" cy="17257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9618921"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3355876" y="43983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8925918" y="5150145"/>
            <a:ext cx="283760" cy="1524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9771321" y="3352961"/>
            <a:ext cx="71328" cy="15916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4425135" y="4097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417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dirty="0">
                <a:solidFill>
                  <a:schemeClr val="tx1"/>
                </a:solidFill>
              </a:rPr>
              <a:t>The global city of occupational therapists</a:t>
            </a:r>
            <a:br>
              <a:rPr lang="en-GB" dirty="0">
                <a:solidFill>
                  <a:schemeClr val="tx1"/>
                </a:solidFill>
              </a:rPr>
            </a:br>
            <a:r>
              <a:rPr lang="en-GB" dirty="0">
                <a:solidFill>
                  <a:schemeClr val="tx1"/>
                </a:solidFill>
              </a:rPr>
              <a:t>are enacted</a:t>
            </a:r>
            <a:endParaRPr lang="en-GB" dirty="0"/>
          </a:p>
        </p:txBody>
      </p:sp>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9337153" y="3186062"/>
            <a:ext cx="304800"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10370401" y="49328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Snip and Round Single Corner Rectangle 114"/>
          <p:cNvSpPr/>
          <p:nvPr/>
        </p:nvSpPr>
        <p:spPr>
          <a:xfrm>
            <a:off x="-139662" y="5179422"/>
            <a:ext cx="7563513" cy="1614337"/>
          </a:xfrm>
          <a:prstGeom prst="snipRoundRect">
            <a:avLst>
              <a:gd name="adj1" fmla="val 7292"/>
              <a:gd name="adj2" fmla="val 16667"/>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Snip and Round Single Corner Rectangle 115"/>
          <p:cNvSpPr/>
          <p:nvPr/>
        </p:nvSpPr>
        <p:spPr>
          <a:xfrm>
            <a:off x="-111247" y="5435818"/>
            <a:ext cx="7460964" cy="2031782"/>
          </a:xfrm>
          <a:prstGeom prst="snipRoundRect">
            <a:avLst/>
          </a:prstGeom>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Freeform 117"/>
          <p:cNvSpPr/>
          <p:nvPr/>
        </p:nvSpPr>
        <p:spPr>
          <a:xfrm>
            <a:off x="781050" y="5448300"/>
            <a:ext cx="1552575" cy="1423988"/>
          </a:xfrm>
          <a:custGeom>
            <a:avLst/>
            <a:gdLst>
              <a:gd name="connsiteX0" fmla="*/ 1552575 w 1552575"/>
              <a:gd name="connsiteY0" fmla="*/ 204788 h 1423988"/>
              <a:gd name="connsiteX1" fmla="*/ 1528763 w 1552575"/>
              <a:gd name="connsiteY1" fmla="*/ 133350 h 1423988"/>
              <a:gd name="connsiteX2" fmla="*/ 1514475 w 1552575"/>
              <a:gd name="connsiteY2" fmla="*/ 128588 h 1423988"/>
              <a:gd name="connsiteX3" fmla="*/ 1500188 w 1552575"/>
              <a:gd name="connsiteY3" fmla="*/ 100013 h 1423988"/>
              <a:gd name="connsiteX4" fmla="*/ 1490663 w 1552575"/>
              <a:gd name="connsiteY4" fmla="*/ 85725 h 1423988"/>
              <a:gd name="connsiteX5" fmla="*/ 1485900 w 1552575"/>
              <a:gd name="connsiteY5" fmla="*/ 66675 h 1423988"/>
              <a:gd name="connsiteX6" fmla="*/ 1462088 w 1552575"/>
              <a:gd name="connsiteY6" fmla="*/ 38100 h 1423988"/>
              <a:gd name="connsiteX7" fmla="*/ 1433513 w 1552575"/>
              <a:gd name="connsiteY7" fmla="*/ 28575 h 1423988"/>
              <a:gd name="connsiteX8" fmla="*/ 1395413 w 1552575"/>
              <a:gd name="connsiteY8" fmla="*/ 14288 h 1423988"/>
              <a:gd name="connsiteX9" fmla="*/ 1366838 w 1552575"/>
              <a:gd name="connsiteY9" fmla="*/ 4763 h 1423988"/>
              <a:gd name="connsiteX10" fmla="*/ 1352550 w 1552575"/>
              <a:gd name="connsiteY10" fmla="*/ 0 h 1423988"/>
              <a:gd name="connsiteX11" fmla="*/ 1323975 w 1552575"/>
              <a:gd name="connsiteY11" fmla="*/ 4763 h 1423988"/>
              <a:gd name="connsiteX12" fmla="*/ 1309688 w 1552575"/>
              <a:gd name="connsiteY12" fmla="*/ 9525 h 1423988"/>
              <a:gd name="connsiteX13" fmla="*/ 1271588 w 1552575"/>
              <a:gd name="connsiteY13" fmla="*/ 4763 h 1423988"/>
              <a:gd name="connsiteX14" fmla="*/ 1252538 w 1552575"/>
              <a:gd name="connsiteY14" fmla="*/ 0 h 1423988"/>
              <a:gd name="connsiteX15" fmla="*/ 1233488 w 1552575"/>
              <a:gd name="connsiteY15" fmla="*/ 19050 h 1423988"/>
              <a:gd name="connsiteX16" fmla="*/ 1228725 w 1552575"/>
              <a:gd name="connsiteY16" fmla="*/ 38100 h 1423988"/>
              <a:gd name="connsiteX17" fmla="*/ 1204913 w 1552575"/>
              <a:gd name="connsiteY17" fmla="*/ 42863 h 1423988"/>
              <a:gd name="connsiteX18" fmla="*/ 1190625 w 1552575"/>
              <a:gd name="connsiteY18" fmla="*/ 47625 h 1423988"/>
              <a:gd name="connsiteX19" fmla="*/ 1138238 w 1552575"/>
              <a:gd name="connsiteY19" fmla="*/ 52388 h 1423988"/>
              <a:gd name="connsiteX20" fmla="*/ 1095375 w 1552575"/>
              <a:gd name="connsiteY20" fmla="*/ 66675 h 1423988"/>
              <a:gd name="connsiteX21" fmla="*/ 1066800 w 1552575"/>
              <a:gd name="connsiteY21" fmla="*/ 76200 h 1423988"/>
              <a:gd name="connsiteX22" fmla="*/ 914400 w 1552575"/>
              <a:gd name="connsiteY22" fmla="*/ 104775 h 1423988"/>
              <a:gd name="connsiteX23" fmla="*/ 885825 w 1552575"/>
              <a:gd name="connsiteY23" fmla="*/ 109538 h 1423988"/>
              <a:gd name="connsiteX24" fmla="*/ 871538 w 1552575"/>
              <a:gd name="connsiteY24" fmla="*/ 119063 h 1423988"/>
              <a:gd name="connsiteX25" fmla="*/ 852488 w 1552575"/>
              <a:gd name="connsiteY25" fmla="*/ 128588 h 1423988"/>
              <a:gd name="connsiteX26" fmla="*/ 823913 w 1552575"/>
              <a:gd name="connsiteY26" fmla="*/ 138113 h 1423988"/>
              <a:gd name="connsiteX27" fmla="*/ 785813 w 1552575"/>
              <a:gd name="connsiteY27" fmla="*/ 180975 h 1423988"/>
              <a:gd name="connsiteX28" fmla="*/ 757238 w 1552575"/>
              <a:gd name="connsiteY28" fmla="*/ 200025 h 1423988"/>
              <a:gd name="connsiteX29" fmla="*/ 742950 w 1552575"/>
              <a:gd name="connsiteY29" fmla="*/ 209550 h 1423988"/>
              <a:gd name="connsiteX30" fmla="*/ 723900 w 1552575"/>
              <a:gd name="connsiteY30" fmla="*/ 214313 h 1423988"/>
              <a:gd name="connsiteX31" fmla="*/ 695325 w 1552575"/>
              <a:gd name="connsiteY31" fmla="*/ 233363 h 1423988"/>
              <a:gd name="connsiteX32" fmla="*/ 681038 w 1552575"/>
              <a:gd name="connsiteY32" fmla="*/ 242888 h 1423988"/>
              <a:gd name="connsiteX33" fmla="*/ 657225 w 1552575"/>
              <a:gd name="connsiteY33" fmla="*/ 252413 h 1423988"/>
              <a:gd name="connsiteX34" fmla="*/ 628650 w 1552575"/>
              <a:gd name="connsiteY34" fmla="*/ 261938 h 1423988"/>
              <a:gd name="connsiteX35" fmla="*/ 614363 w 1552575"/>
              <a:gd name="connsiteY35" fmla="*/ 266700 h 1423988"/>
              <a:gd name="connsiteX36" fmla="*/ 585788 w 1552575"/>
              <a:gd name="connsiteY36" fmla="*/ 285750 h 1423988"/>
              <a:gd name="connsiteX37" fmla="*/ 571500 w 1552575"/>
              <a:gd name="connsiteY37" fmla="*/ 295275 h 1423988"/>
              <a:gd name="connsiteX38" fmla="*/ 542925 w 1552575"/>
              <a:gd name="connsiteY38" fmla="*/ 300038 h 1423988"/>
              <a:gd name="connsiteX39" fmla="*/ 523875 w 1552575"/>
              <a:gd name="connsiteY39" fmla="*/ 314325 h 1423988"/>
              <a:gd name="connsiteX40" fmla="*/ 519113 w 1552575"/>
              <a:gd name="connsiteY40" fmla="*/ 328613 h 1423988"/>
              <a:gd name="connsiteX41" fmla="*/ 495300 w 1552575"/>
              <a:gd name="connsiteY41" fmla="*/ 352425 h 1423988"/>
              <a:gd name="connsiteX42" fmla="*/ 471488 w 1552575"/>
              <a:gd name="connsiteY42" fmla="*/ 347663 h 1423988"/>
              <a:gd name="connsiteX43" fmla="*/ 452438 w 1552575"/>
              <a:gd name="connsiteY43" fmla="*/ 342900 h 1423988"/>
              <a:gd name="connsiteX44" fmla="*/ 409575 w 1552575"/>
              <a:gd name="connsiteY44" fmla="*/ 347663 h 1423988"/>
              <a:gd name="connsiteX45" fmla="*/ 400050 w 1552575"/>
              <a:gd name="connsiteY45" fmla="*/ 361950 h 1423988"/>
              <a:gd name="connsiteX46" fmla="*/ 395288 w 1552575"/>
              <a:gd name="connsiteY46" fmla="*/ 376238 h 1423988"/>
              <a:gd name="connsiteX47" fmla="*/ 381000 w 1552575"/>
              <a:gd name="connsiteY47" fmla="*/ 390525 h 1423988"/>
              <a:gd name="connsiteX48" fmla="*/ 366713 w 1552575"/>
              <a:gd name="connsiteY48" fmla="*/ 395288 h 1423988"/>
              <a:gd name="connsiteX49" fmla="*/ 276225 w 1552575"/>
              <a:gd name="connsiteY49" fmla="*/ 400050 h 1423988"/>
              <a:gd name="connsiteX50" fmla="*/ 257175 w 1552575"/>
              <a:gd name="connsiteY50" fmla="*/ 404813 h 1423988"/>
              <a:gd name="connsiteX51" fmla="*/ 238125 w 1552575"/>
              <a:gd name="connsiteY51" fmla="*/ 433388 h 1423988"/>
              <a:gd name="connsiteX52" fmla="*/ 223838 w 1552575"/>
              <a:gd name="connsiteY52" fmla="*/ 442913 h 1423988"/>
              <a:gd name="connsiteX53" fmla="*/ 214313 w 1552575"/>
              <a:gd name="connsiteY53" fmla="*/ 457200 h 1423988"/>
              <a:gd name="connsiteX54" fmla="*/ 176213 w 1552575"/>
              <a:gd name="connsiteY54" fmla="*/ 476250 h 1423988"/>
              <a:gd name="connsiteX55" fmla="*/ 161925 w 1552575"/>
              <a:gd name="connsiteY55" fmla="*/ 485775 h 1423988"/>
              <a:gd name="connsiteX56" fmla="*/ 142875 w 1552575"/>
              <a:gd name="connsiteY56" fmla="*/ 514350 h 1423988"/>
              <a:gd name="connsiteX57" fmla="*/ 133350 w 1552575"/>
              <a:gd name="connsiteY57" fmla="*/ 542925 h 1423988"/>
              <a:gd name="connsiteX58" fmla="*/ 114300 w 1552575"/>
              <a:gd name="connsiteY58" fmla="*/ 576263 h 1423988"/>
              <a:gd name="connsiteX59" fmla="*/ 100013 w 1552575"/>
              <a:gd name="connsiteY59" fmla="*/ 585788 h 1423988"/>
              <a:gd name="connsiteX60" fmla="*/ 85725 w 1552575"/>
              <a:gd name="connsiteY60" fmla="*/ 600075 h 1423988"/>
              <a:gd name="connsiteX61" fmla="*/ 52388 w 1552575"/>
              <a:gd name="connsiteY61" fmla="*/ 619125 h 1423988"/>
              <a:gd name="connsiteX62" fmla="*/ 38100 w 1552575"/>
              <a:gd name="connsiteY62" fmla="*/ 628650 h 1423988"/>
              <a:gd name="connsiteX63" fmla="*/ 19050 w 1552575"/>
              <a:gd name="connsiteY63" fmla="*/ 661988 h 1423988"/>
              <a:gd name="connsiteX64" fmla="*/ 9525 w 1552575"/>
              <a:gd name="connsiteY64" fmla="*/ 704850 h 1423988"/>
              <a:gd name="connsiteX65" fmla="*/ 0 w 1552575"/>
              <a:gd name="connsiteY65" fmla="*/ 776288 h 1423988"/>
              <a:gd name="connsiteX66" fmla="*/ 4763 w 1552575"/>
              <a:gd name="connsiteY66" fmla="*/ 814388 h 1423988"/>
              <a:gd name="connsiteX67" fmla="*/ 14288 w 1552575"/>
              <a:gd name="connsiteY67" fmla="*/ 842963 h 1423988"/>
              <a:gd name="connsiteX68" fmla="*/ 19050 w 1552575"/>
              <a:gd name="connsiteY68" fmla="*/ 857250 h 1423988"/>
              <a:gd name="connsiteX69" fmla="*/ 28575 w 1552575"/>
              <a:gd name="connsiteY69" fmla="*/ 871538 h 1423988"/>
              <a:gd name="connsiteX70" fmla="*/ 33338 w 1552575"/>
              <a:gd name="connsiteY70" fmla="*/ 890588 h 1423988"/>
              <a:gd name="connsiteX71" fmla="*/ 38100 w 1552575"/>
              <a:gd name="connsiteY71" fmla="*/ 933450 h 1423988"/>
              <a:gd name="connsiteX72" fmla="*/ 57150 w 1552575"/>
              <a:gd name="connsiteY72" fmla="*/ 962025 h 1423988"/>
              <a:gd name="connsiteX73" fmla="*/ 80963 w 1552575"/>
              <a:gd name="connsiteY73" fmla="*/ 966788 h 1423988"/>
              <a:gd name="connsiteX74" fmla="*/ 76200 w 1552575"/>
              <a:gd name="connsiteY74" fmla="*/ 1009650 h 1423988"/>
              <a:gd name="connsiteX75" fmla="*/ 95250 w 1552575"/>
              <a:gd name="connsiteY75" fmla="*/ 1042988 h 1423988"/>
              <a:gd name="connsiteX76" fmla="*/ 142875 w 1552575"/>
              <a:gd name="connsiteY76" fmla="*/ 1057275 h 1423988"/>
              <a:gd name="connsiteX77" fmla="*/ 152400 w 1552575"/>
              <a:gd name="connsiteY77" fmla="*/ 1071563 h 1423988"/>
              <a:gd name="connsiteX78" fmla="*/ 142875 w 1552575"/>
              <a:gd name="connsiteY78" fmla="*/ 1133475 h 1423988"/>
              <a:gd name="connsiteX79" fmla="*/ 138113 w 1552575"/>
              <a:gd name="connsiteY79" fmla="*/ 1166813 h 1423988"/>
              <a:gd name="connsiteX80" fmla="*/ 142875 w 1552575"/>
              <a:gd name="connsiteY80" fmla="*/ 1195388 h 1423988"/>
              <a:gd name="connsiteX81" fmla="*/ 157163 w 1552575"/>
              <a:gd name="connsiteY81" fmla="*/ 1200150 h 1423988"/>
              <a:gd name="connsiteX82" fmla="*/ 204788 w 1552575"/>
              <a:gd name="connsiteY82" fmla="*/ 1204913 h 1423988"/>
              <a:gd name="connsiteX83" fmla="*/ 233363 w 1552575"/>
              <a:gd name="connsiteY83" fmla="*/ 1200150 h 1423988"/>
              <a:gd name="connsiteX84" fmla="*/ 247650 w 1552575"/>
              <a:gd name="connsiteY84" fmla="*/ 1166813 h 1423988"/>
              <a:gd name="connsiteX85" fmla="*/ 261938 w 1552575"/>
              <a:gd name="connsiteY85" fmla="*/ 1152525 h 1423988"/>
              <a:gd name="connsiteX86" fmla="*/ 271463 w 1552575"/>
              <a:gd name="connsiteY86" fmla="*/ 1138238 h 1423988"/>
              <a:gd name="connsiteX87" fmla="*/ 290513 w 1552575"/>
              <a:gd name="connsiteY87" fmla="*/ 1133475 h 1423988"/>
              <a:gd name="connsiteX88" fmla="*/ 314325 w 1552575"/>
              <a:gd name="connsiteY88" fmla="*/ 1152525 h 1423988"/>
              <a:gd name="connsiteX89" fmla="*/ 328613 w 1552575"/>
              <a:gd name="connsiteY89" fmla="*/ 1166813 h 1423988"/>
              <a:gd name="connsiteX90" fmla="*/ 461963 w 1552575"/>
              <a:gd name="connsiteY90" fmla="*/ 1171575 h 1423988"/>
              <a:gd name="connsiteX91" fmla="*/ 476250 w 1552575"/>
              <a:gd name="connsiteY91" fmla="*/ 1176338 h 1423988"/>
              <a:gd name="connsiteX92" fmla="*/ 590550 w 1552575"/>
              <a:gd name="connsiteY92" fmla="*/ 1185863 h 1423988"/>
              <a:gd name="connsiteX93" fmla="*/ 652463 w 1552575"/>
              <a:gd name="connsiteY93" fmla="*/ 1195388 h 1423988"/>
              <a:gd name="connsiteX94" fmla="*/ 681038 w 1552575"/>
              <a:gd name="connsiteY94" fmla="*/ 1200150 h 1423988"/>
              <a:gd name="connsiteX95" fmla="*/ 700088 w 1552575"/>
              <a:gd name="connsiteY95" fmla="*/ 1209675 h 1423988"/>
              <a:gd name="connsiteX96" fmla="*/ 766763 w 1552575"/>
              <a:gd name="connsiteY96" fmla="*/ 1200150 h 1423988"/>
              <a:gd name="connsiteX97" fmla="*/ 800100 w 1552575"/>
              <a:gd name="connsiteY97" fmla="*/ 1114425 h 1423988"/>
              <a:gd name="connsiteX98" fmla="*/ 814388 w 1552575"/>
              <a:gd name="connsiteY98" fmla="*/ 1100138 h 1423988"/>
              <a:gd name="connsiteX99" fmla="*/ 823913 w 1552575"/>
              <a:gd name="connsiteY99" fmla="*/ 1085850 h 1423988"/>
              <a:gd name="connsiteX100" fmla="*/ 833438 w 1552575"/>
              <a:gd name="connsiteY100" fmla="*/ 1057275 h 1423988"/>
              <a:gd name="connsiteX101" fmla="*/ 828675 w 1552575"/>
              <a:gd name="connsiteY101" fmla="*/ 995363 h 1423988"/>
              <a:gd name="connsiteX102" fmla="*/ 823913 w 1552575"/>
              <a:gd name="connsiteY102" fmla="*/ 981075 h 1423988"/>
              <a:gd name="connsiteX103" fmla="*/ 819150 w 1552575"/>
              <a:gd name="connsiteY103" fmla="*/ 957263 h 1423988"/>
              <a:gd name="connsiteX104" fmla="*/ 833438 w 1552575"/>
              <a:gd name="connsiteY104" fmla="*/ 942975 h 1423988"/>
              <a:gd name="connsiteX105" fmla="*/ 847725 w 1552575"/>
              <a:gd name="connsiteY105" fmla="*/ 923925 h 1423988"/>
              <a:gd name="connsiteX106" fmla="*/ 900113 w 1552575"/>
              <a:gd name="connsiteY106" fmla="*/ 904875 h 1423988"/>
              <a:gd name="connsiteX107" fmla="*/ 914400 w 1552575"/>
              <a:gd name="connsiteY107" fmla="*/ 885825 h 1423988"/>
              <a:gd name="connsiteX108" fmla="*/ 942975 w 1552575"/>
              <a:gd name="connsiteY108" fmla="*/ 881063 h 1423988"/>
              <a:gd name="connsiteX109" fmla="*/ 971550 w 1552575"/>
              <a:gd name="connsiteY109" fmla="*/ 866775 h 1423988"/>
              <a:gd name="connsiteX110" fmla="*/ 985838 w 1552575"/>
              <a:gd name="connsiteY110" fmla="*/ 862013 h 1423988"/>
              <a:gd name="connsiteX111" fmla="*/ 1057275 w 1552575"/>
              <a:gd name="connsiteY111" fmla="*/ 866775 h 1423988"/>
              <a:gd name="connsiteX112" fmla="*/ 1085850 w 1552575"/>
              <a:gd name="connsiteY112" fmla="*/ 881063 h 1423988"/>
              <a:gd name="connsiteX113" fmla="*/ 1114425 w 1552575"/>
              <a:gd name="connsiteY113" fmla="*/ 885825 h 1423988"/>
              <a:gd name="connsiteX114" fmla="*/ 1128713 w 1552575"/>
              <a:gd name="connsiteY114" fmla="*/ 890588 h 1423988"/>
              <a:gd name="connsiteX115" fmla="*/ 1157288 w 1552575"/>
              <a:gd name="connsiteY115" fmla="*/ 909638 h 1423988"/>
              <a:gd name="connsiteX116" fmla="*/ 1195388 w 1552575"/>
              <a:gd name="connsiteY116" fmla="*/ 919163 h 1423988"/>
              <a:gd name="connsiteX117" fmla="*/ 1219200 w 1552575"/>
              <a:gd name="connsiteY117" fmla="*/ 952500 h 1423988"/>
              <a:gd name="connsiteX118" fmla="*/ 1233488 w 1552575"/>
              <a:gd name="connsiteY118" fmla="*/ 962025 h 1423988"/>
              <a:gd name="connsiteX119" fmla="*/ 1243013 w 1552575"/>
              <a:gd name="connsiteY119" fmla="*/ 976313 h 1423988"/>
              <a:gd name="connsiteX120" fmla="*/ 1281113 w 1552575"/>
              <a:gd name="connsiteY120" fmla="*/ 990600 h 1423988"/>
              <a:gd name="connsiteX121" fmla="*/ 1309688 w 1552575"/>
              <a:gd name="connsiteY121" fmla="*/ 1009650 h 1423988"/>
              <a:gd name="connsiteX122" fmla="*/ 1323975 w 1552575"/>
              <a:gd name="connsiteY122" fmla="*/ 1019175 h 1423988"/>
              <a:gd name="connsiteX123" fmla="*/ 1352550 w 1552575"/>
              <a:gd name="connsiteY123" fmla="*/ 1042988 h 1423988"/>
              <a:gd name="connsiteX124" fmla="*/ 1371600 w 1552575"/>
              <a:gd name="connsiteY124" fmla="*/ 1047750 h 1423988"/>
              <a:gd name="connsiteX125" fmla="*/ 1385888 w 1552575"/>
              <a:gd name="connsiteY125" fmla="*/ 1057275 h 1423988"/>
              <a:gd name="connsiteX126" fmla="*/ 1404938 w 1552575"/>
              <a:gd name="connsiteY126" fmla="*/ 1062038 h 1423988"/>
              <a:gd name="connsiteX127" fmla="*/ 1419225 w 1552575"/>
              <a:gd name="connsiteY127" fmla="*/ 1066800 h 1423988"/>
              <a:gd name="connsiteX128" fmla="*/ 1443038 w 1552575"/>
              <a:gd name="connsiteY128" fmla="*/ 1090613 h 1423988"/>
              <a:gd name="connsiteX129" fmla="*/ 1471613 w 1552575"/>
              <a:gd name="connsiteY129" fmla="*/ 1119188 h 1423988"/>
              <a:gd name="connsiteX130" fmla="*/ 1485900 w 1552575"/>
              <a:gd name="connsiteY130" fmla="*/ 1133475 h 1423988"/>
              <a:gd name="connsiteX131" fmla="*/ 1495425 w 1552575"/>
              <a:gd name="connsiteY131" fmla="*/ 1152525 h 1423988"/>
              <a:gd name="connsiteX132" fmla="*/ 1504950 w 1552575"/>
              <a:gd name="connsiteY132" fmla="*/ 1181100 h 1423988"/>
              <a:gd name="connsiteX133" fmla="*/ 1519238 w 1552575"/>
              <a:gd name="connsiteY133" fmla="*/ 1195388 h 1423988"/>
              <a:gd name="connsiteX134" fmla="*/ 1524000 w 1552575"/>
              <a:gd name="connsiteY134" fmla="*/ 1219200 h 1423988"/>
              <a:gd name="connsiteX135" fmla="*/ 1533525 w 1552575"/>
              <a:gd name="connsiteY135" fmla="*/ 1238250 h 1423988"/>
              <a:gd name="connsiteX136" fmla="*/ 1528763 w 1552575"/>
              <a:gd name="connsiteY136" fmla="*/ 1285875 h 1423988"/>
              <a:gd name="connsiteX137" fmla="*/ 1504950 w 1552575"/>
              <a:gd name="connsiteY137" fmla="*/ 1309688 h 1423988"/>
              <a:gd name="connsiteX138" fmla="*/ 1485900 w 1552575"/>
              <a:gd name="connsiteY138" fmla="*/ 1314450 h 1423988"/>
              <a:gd name="connsiteX139" fmla="*/ 1428750 w 1552575"/>
              <a:gd name="connsiteY139" fmla="*/ 1323975 h 1423988"/>
              <a:gd name="connsiteX140" fmla="*/ 1414463 w 1552575"/>
              <a:gd name="connsiteY140" fmla="*/ 1328738 h 1423988"/>
              <a:gd name="connsiteX141" fmla="*/ 1390650 w 1552575"/>
              <a:gd name="connsiteY141" fmla="*/ 1366838 h 1423988"/>
              <a:gd name="connsiteX142" fmla="*/ 1300163 w 1552575"/>
              <a:gd name="connsiteY142" fmla="*/ 1371600 h 1423988"/>
              <a:gd name="connsiteX143" fmla="*/ 1285875 w 1552575"/>
              <a:gd name="connsiteY143" fmla="*/ 1376363 h 1423988"/>
              <a:gd name="connsiteX144" fmla="*/ 1243013 w 1552575"/>
              <a:gd name="connsiteY144" fmla="*/ 1414463 h 1423988"/>
              <a:gd name="connsiteX145" fmla="*/ 1214438 w 1552575"/>
              <a:gd name="connsiteY145" fmla="*/ 1423988 h 1423988"/>
              <a:gd name="connsiteX146" fmla="*/ 1104900 w 1552575"/>
              <a:gd name="connsiteY146" fmla="*/ 1419225 h 1423988"/>
              <a:gd name="connsiteX147" fmla="*/ 1090613 w 1552575"/>
              <a:gd name="connsiteY147" fmla="*/ 1414463 h 1423988"/>
              <a:gd name="connsiteX148" fmla="*/ 1052513 w 1552575"/>
              <a:gd name="connsiteY148" fmla="*/ 1395413 h 1423988"/>
              <a:gd name="connsiteX149" fmla="*/ 1042988 w 1552575"/>
              <a:gd name="connsiteY149" fmla="*/ 1381125 h 1423988"/>
              <a:gd name="connsiteX150" fmla="*/ 1014413 w 1552575"/>
              <a:gd name="connsiteY150" fmla="*/ 1371600 h 1423988"/>
              <a:gd name="connsiteX151" fmla="*/ 1000125 w 1552575"/>
              <a:gd name="connsiteY151" fmla="*/ 1366838 h 1423988"/>
              <a:gd name="connsiteX152" fmla="*/ 914400 w 1552575"/>
              <a:gd name="connsiteY152" fmla="*/ 1357313 h 1423988"/>
              <a:gd name="connsiteX153" fmla="*/ 900113 w 1552575"/>
              <a:gd name="connsiteY153" fmla="*/ 1352550 h 1423988"/>
              <a:gd name="connsiteX154" fmla="*/ 871538 w 1552575"/>
              <a:gd name="connsiteY154" fmla="*/ 1328738 h 1423988"/>
              <a:gd name="connsiteX155" fmla="*/ 866775 w 1552575"/>
              <a:gd name="connsiteY155" fmla="*/ 1309688 h 1423988"/>
              <a:gd name="connsiteX156" fmla="*/ 852488 w 1552575"/>
              <a:gd name="connsiteY156" fmla="*/ 1281113 h 1423988"/>
              <a:gd name="connsiteX157" fmla="*/ 823913 w 1552575"/>
              <a:gd name="connsiteY157" fmla="*/ 1266825 h 1423988"/>
              <a:gd name="connsiteX158" fmla="*/ 809625 w 1552575"/>
              <a:gd name="connsiteY158" fmla="*/ 1228725 h 1423988"/>
              <a:gd name="connsiteX159" fmla="*/ 804863 w 1552575"/>
              <a:gd name="connsiteY159" fmla="*/ 1214438 h 1423988"/>
              <a:gd name="connsiteX160" fmla="*/ 800100 w 1552575"/>
              <a:gd name="connsiteY160" fmla="*/ 1195388 h 1423988"/>
              <a:gd name="connsiteX161" fmla="*/ 790575 w 1552575"/>
              <a:gd name="connsiteY161" fmla="*/ 1176338 h 1423988"/>
              <a:gd name="connsiteX162" fmla="*/ 795338 w 1552575"/>
              <a:gd name="connsiteY162" fmla="*/ 1042988 h 1423988"/>
              <a:gd name="connsiteX163" fmla="*/ 800100 w 1552575"/>
              <a:gd name="connsiteY163" fmla="*/ 1028700 h 1423988"/>
              <a:gd name="connsiteX164" fmla="*/ 814388 w 1552575"/>
              <a:gd name="connsiteY164" fmla="*/ 1014413 h 1423988"/>
              <a:gd name="connsiteX165" fmla="*/ 819150 w 1552575"/>
              <a:gd name="connsiteY165" fmla="*/ 1000125 h 1423988"/>
              <a:gd name="connsiteX166" fmla="*/ 842963 w 1552575"/>
              <a:gd name="connsiteY166" fmla="*/ 914400 h 1423988"/>
              <a:gd name="connsiteX167" fmla="*/ 862013 w 1552575"/>
              <a:gd name="connsiteY167" fmla="*/ 909638 h 1423988"/>
              <a:gd name="connsiteX168" fmla="*/ 885825 w 1552575"/>
              <a:gd name="connsiteY168" fmla="*/ 904875 h 1423988"/>
              <a:gd name="connsiteX169" fmla="*/ 919163 w 1552575"/>
              <a:gd name="connsiteY169" fmla="*/ 871538 h 1423988"/>
              <a:gd name="connsiteX170" fmla="*/ 904875 w 1552575"/>
              <a:gd name="connsiteY170" fmla="*/ 838200 h 1423988"/>
              <a:gd name="connsiteX171" fmla="*/ 900113 w 1552575"/>
              <a:gd name="connsiteY171" fmla="*/ 819150 h 1423988"/>
              <a:gd name="connsiteX172" fmla="*/ 895350 w 1552575"/>
              <a:gd name="connsiteY172" fmla="*/ 804863 h 1423988"/>
              <a:gd name="connsiteX173" fmla="*/ 876300 w 1552575"/>
              <a:gd name="connsiteY173" fmla="*/ 757238 h 1423988"/>
              <a:gd name="connsiteX174" fmla="*/ 862013 w 1552575"/>
              <a:gd name="connsiteY174" fmla="*/ 723900 h 1423988"/>
              <a:gd name="connsiteX175" fmla="*/ 833438 w 1552575"/>
              <a:gd name="connsiteY175" fmla="*/ 719138 h 1423988"/>
              <a:gd name="connsiteX176" fmla="*/ 819150 w 1552575"/>
              <a:gd name="connsiteY176" fmla="*/ 709613 h 1423988"/>
              <a:gd name="connsiteX177" fmla="*/ 809625 w 1552575"/>
              <a:gd name="connsiteY177" fmla="*/ 695325 h 1423988"/>
              <a:gd name="connsiteX178" fmla="*/ 790575 w 1552575"/>
              <a:gd name="connsiteY178" fmla="*/ 690563 h 1423988"/>
              <a:gd name="connsiteX179" fmla="*/ 762000 w 1552575"/>
              <a:gd name="connsiteY179" fmla="*/ 681038 h 1423988"/>
              <a:gd name="connsiteX180" fmla="*/ 747713 w 1552575"/>
              <a:gd name="connsiteY180" fmla="*/ 676275 h 1423988"/>
              <a:gd name="connsiteX181" fmla="*/ 728663 w 1552575"/>
              <a:gd name="connsiteY181" fmla="*/ 657225 h 1423988"/>
              <a:gd name="connsiteX182" fmla="*/ 723900 w 1552575"/>
              <a:gd name="connsiteY182" fmla="*/ 642938 h 1423988"/>
              <a:gd name="connsiteX183" fmla="*/ 681038 w 1552575"/>
              <a:gd name="connsiteY183" fmla="*/ 628650 h 1423988"/>
              <a:gd name="connsiteX184" fmla="*/ 557213 w 1552575"/>
              <a:gd name="connsiteY184" fmla="*/ 638175 h 1423988"/>
              <a:gd name="connsiteX185" fmla="*/ 447675 w 1552575"/>
              <a:gd name="connsiteY185" fmla="*/ 633413 h 1423988"/>
              <a:gd name="connsiteX186" fmla="*/ 376238 w 1552575"/>
              <a:gd name="connsiteY186" fmla="*/ 638175 h 1423988"/>
              <a:gd name="connsiteX187" fmla="*/ 357188 w 1552575"/>
              <a:gd name="connsiteY187" fmla="*/ 642938 h 1423988"/>
              <a:gd name="connsiteX188" fmla="*/ 338138 w 1552575"/>
              <a:gd name="connsiteY188" fmla="*/ 657225 h 1423988"/>
              <a:gd name="connsiteX189" fmla="*/ 333375 w 1552575"/>
              <a:gd name="connsiteY189" fmla="*/ 671513 h 1423988"/>
              <a:gd name="connsiteX190" fmla="*/ 314325 w 1552575"/>
              <a:gd name="connsiteY190" fmla="*/ 700088 h 1423988"/>
              <a:gd name="connsiteX191" fmla="*/ 309563 w 1552575"/>
              <a:gd name="connsiteY191" fmla="*/ 714375 h 1423988"/>
              <a:gd name="connsiteX192" fmla="*/ 290513 w 1552575"/>
              <a:gd name="connsiteY192" fmla="*/ 757238 h 1423988"/>
              <a:gd name="connsiteX193" fmla="*/ 261938 w 1552575"/>
              <a:gd name="connsiteY193" fmla="*/ 762000 h 1423988"/>
              <a:gd name="connsiteX194" fmla="*/ 252413 w 1552575"/>
              <a:gd name="connsiteY194" fmla="*/ 890588 h 1423988"/>
              <a:gd name="connsiteX195" fmla="*/ 261938 w 1552575"/>
              <a:gd name="connsiteY195" fmla="*/ 919163 h 1423988"/>
              <a:gd name="connsiteX196" fmla="*/ 266700 w 1552575"/>
              <a:gd name="connsiteY196" fmla="*/ 933450 h 1423988"/>
              <a:gd name="connsiteX197" fmla="*/ 271463 w 1552575"/>
              <a:gd name="connsiteY197" fmla="*/ 947738 h 1423988"/>
              <a:gd name="connsiteX198" fmla="*/ 247650 w 1552575"/>
              <a:gd name="connsiteY198" fmla="*/ 995363 h 1423988"/>
              <a:gd name="connsiteX199" fmla="*/ 233363 w 1552575"/>
              <a:gd name="connsiteY199" fmla="*/ 1000125 h 1423988"/>
              <a:gd name="connsiteX200" fmla="*/ 204788 w 1552575"/>
              <a:gd name="connsiteY200" fmla="*/ 1014413 h 1423988"/>
              <a:gd name="connsiteX201" fmla="*/ 176213 w 1552575"/>
              <a:gd name="connsiteY201" fmla="*/ 1028700 h 1423988"/>
              <a:gd name="connsiteX202" fmla="*/ 147638 w 1552575"/>
              <a:gd name="connsiteY202" fmla="*/ 1023938 h 1423988"/>
              <a:gd name="connsiteX203" fmla="*/ 142875 w 1552575"/>
              <a:gd name="connsiteY203" fmla="*/ 885825 h 1423988"/>
              <a:gd name="connsiteX204" fmla="*/ 138113 w 1552575"/>
              <a:gd name="connsiteY204" fmla="*/ 871538 h 1423988"/>
              <a:gd name="connsiteX205" fmla="*/ 133350 w 1552575"/>
              <a:gd name="connsiteY205" fmla="*/ 809625 h 1423988"/>
              <a:gd name="connsiteX206" fmla="*/ 128588 w 1552575"/>
              <a:gd name="connsiteY206" fmla="*/ 781050 h 1423988"/>
              <a:gd name="connsiteX207" fmla="*/ 114300 w 1552575"/>
              <a:gd name="connsiteY207" fmla="*/ 790575 h 1423988"/>
              <a:gd name="connsiteX208" fmla="*/ 104775 w 1552575"/>
              <a:gd name="connsiteY208" fmla="*/ 885825 h 1423988"/>
              <a:gd name="connsiteX209" fmla="*/ 100013 w 1552575"/>
              <a:gd name="connsiteY209" fmla="*/ 900113 h 1423988"/>
              <a:gd name="connsiteX210" fmla="*/ 95250 w 1552575"/>
              <a:gd name="connsiteY210" fmla="*/ 919163 h 1423988"/>
              <a:gd name="connsiteX211" fmla="*/ 71438 w 1552575"/>
              <a:gd name="connsiteY211" fmla="*/ 942975 h 1423988"/>
              <a:gd name="connsiteX212" fmla="*/ 57150 w 1552575"/>
              <a:gd name="connsiteY212" fmla="*/ 957263 h 1423988"/>
              <a:gd name="connsiteX213" fmla="*/ 57150 w 1552575"/>
              <a:gd name="connsiteY213" fmla="*/ 1000125 h 1423988"/>
              <a:gd name="connsiteX214" fmla="*/ 66675 w 1552575"/>
              <a:gd name="connsiteY214" fmla="*/ 985838 h 1423988"/>
              <a:gd name="connsiteX215" fmla="*/ 57150 w 1552575"/>
              <a:gd name="connsiteY215" fmla="*/ 947738 h 1423988"/>
              <a:gd name="connsiteX216" fmla="*/ 42863 w 1552575"/>
              <a:gd name="connsiteY216" fmla="*/ 933450 h 1423988"/>
              <a:gd name="connsiteX217" fmla="*/ 33338 w 1552575"/>
              <a:gd name="connsiteY217" fmla="*/ 866775 h 1423988"/>
              <a:gd name="connsiteX218" fmla="*/ 38100 w 1552575"/>
              <a:gd name="connsiteY218" fmla="*/ 800100 h 1423988"/>
              <a:gd name="connsiteX219" fmla="*/ 52388 w 1552575"/>
              <a:gd name="connsiteY219" fmla="*/ 785813 h 1423988"/>
              <a:gd name="connsiteX220" fmla="*/ 80963 w 1552575"/>
              <a:gd name="connsiteY220" fmla="*/ 771525 h 1423988"/>
              <a:gd name="connsiteX221" fmla="*/ 109538 w 1552575"/>
              <a:gd name="connsiteY221" fmla="*/ 752475 h 1423988"/>
              <a:gd name="connsiteX222" fmla="*/ 114300 w 1552575"/>
              <a:gd name="connsiteY222" fmla="*/ 738188 h 1423988"/>
              <a:gd name="connsiteX223" fmla="*/ 123825 w 1552575"/>
              <a:gd name="connsiteY223" fmla="*/ 723900 h 1423988"/>
              <a:gd name="connsiteX224" fmla="*/ 147638 w 1552575"/>
              <a:gd name="connsiteY224" fmla="*/ 681038 h 1423988"/>
              <a:gd name="connsiteX225" fmla="*/ 152400 w 1552575"/>
              <a:gd name="connsiteY225" fmla="*/ 676275 h 142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1552575" h="1423988">
                <a:moveTo>
                  <a:pt x="1552575" y="204788"/>
                </a:moveTo>
                <a:cubicBezTo>
                  <a:pt x="1549404" y="179420"/>
                  <a:pt x="1550557" y="151511"/>
                  <a:pt x="1528763" y="133350"/>
                </a:cubicBezTo>
                <a:cubicBezTo>
                  <a:pt x="1524906" y="130136"/>
                  <a:pt x="1519238" y="130175"/>
                  <a:pt x="1514475" y="128588"/>
                </a:cubicBezTo>
                <a:cubicBezTo>
                  <a:pt x="1487177" y="87639"/>
                  <a:pt x="1519905" y="139449"/>
                  <a:pt x="1500188" y="100013"/>
                </a:cubicBezTo>
                <a:cubicBezTo>
                  <a:pt x="1497628" y="94893"/>
                  <a:pt x="1493838" y="90488"/>
                  <a:pt x="1490663" y="85725"/>
                </a:cubicBezTo>
                <a:cubicBezTo>
                  <a:pt x="1489075" y="79375"/>
                  <a:pt x="1488478" y="72691"/>
                  <a:pt x="1485900" y="66675"/>
                </a:cubicBezTo>
                <a:cubicBezTo>
                  <a:pt x="1482751" y="59328"/>
                  <a:pt x="1468523" y="41675"/>
                  <a:pt x="1462088" y="38100"/>
                </a:cubicBezTo>
                <a:cubicBezTo>
                  <a:pt x="1453311" y="33224"/>
                  <a:pt x="1442493" y="33065"/>
                  <a:pt x="1433513" y="28575"/>
                </a:cubicBezTo>
                <a:cubicBezTo>
                  <a:pt x="1401573" y="12605"/>
                  <a:pt x="1427837" y="24015"/>
                  <a:pt x="1395413" y="14288"/>
                </a:cubicBezTo>
                <a:cubicBezTo>
                  <a:pt x="1385796" y="11403"/>
                  <a:pt x="1376363" y="7938"/>
                  <a:pt x="1366838" y="4763"/>
                </a:cubicBezTo>
                <a:lnTo>
                  <a:pt x="1352550" y="0"/>
                </a:lnTo>
                <a:cubicBezTo>
                  <a:pt x="1343025" y="1588"/>
                  <a:pt x="1333401" y="2668"/>
                  <a:pt x="1323975" y="4763"/>
                </a:cubicBezTo>
                <a:cubicBezTo>
                  <a:pt x="1319075" y="5852"/>
                  <a:pt x="1314708" y="9525"/>
                  <a:pt x="1309688" y="9525"/>
                </a:cubicBezTo>
                <a:cubicBezTo>
                  <a:pt x="1296889" y="9525"/>
                  <a:pt x="1284288" y="6350"/>
                  <a:pt x="1271588" y="4763"/>
                </a:cubicBezTo>
                <a:cubicBezTo>
                  <a:pt x="1265238" y="3175"/>
                  <a:pt x="1259083" y="0"/>
                  <a:pt x="1252538" y="0"/>
                </a:cubicBezTo>
                <a:cubicBezTo>
                  <a:pt x="1236209" y="0"/>
                  <a:pt x="1237117" y="6350"/>
                  <a:pt x="1233488" y="19050"/>
                </a:cubicBezTo>
                <a:cubicBezTo>
                  <a:pt x="1231690" y="25344"/>
                  <a:pt x="1233753" y="33910"/>
                  <a:pt x="1228725" y="38100"/>
                </a:cubicBezTo>
                <a:cubicBezTo>
                  <a:pt x="1222507" y="43282"/>
                  <a:pt x="1212766" y="40900"/>
                  <a:pt x="1204913" y="42863"/>
                </a:cubicBezTo>
                <a:cubicBezTo>
                  <a:pt x="1200043" y="44081"/>
                  <a:pt x="1195595" y="46915"/>
                  <a:pt x="1190625" y="47625"/>
                </a:cubicBezTo>
                <a:cubicBezTo>
                  <a:pt x="1173267" y="50105"/>
                  <a:pt x="1155700" y="50800"/>
                  <a:pt x="1138238" y="52388"/>
                </a:cubicBezTo>
                <a:cubicBezTo>
                  <a:pt x="1090485" y="71489"/>
                  <a:pt x="1136395" y="54369"/>
                  <a:pt x="1095375" y="66675"/>
                </a:cubicBezTo>
                <a:cubicBezTo>
                  <a:pt x="1085758" y="69560"/>
                  <a:pt x="1066800" y="76200"/>
                  <a:pt x="1066800" y="76200"/>
                </a:cubicBezTo>
                <a:cubicBezTo>
                  <a:pt x="1003781" y="118213"/>
                  <a:pt x="1049639" y="94372"/>
                  <a:pt x="914400" y="104775"/>
                </a:cubicBezTo>
                <a:cubicBezTo>
                  <a:pt x="904875" y="106363"/>
                  <a:pt x="894986" y="106484"/>
                  <a:pt x="885825" y="109538"/>
                </a:cubicBezTo>
                <a:cubicBezTo>
                  <a:pt x="880395" y="111348"/>
                  <a:pt x="876508" y="116223"/>
                  <a:pt x="871538" y="119063"/>
                </a:cubicBezTo>
                <a:cubicBezTo>
                  <a:pt x="865374" y="122585"/>
                  <a:pt x="859080" y="125951"/>
                  <a:pt x="852488" y="128588"/>
                </a:cubicBezTo>
                <a:cubicBezTo>
                  <a:pt x="843166" y="132317"/>
                  <a:pt x="823913" y="138113"/>
                  <a:pt x="823913" y="138113"/>
                </a:cubicBezTo>
                <a:cubicBezTo>
                  <a:pt x="812461" y="155291"/>
                  <a:pt x="805386" y="167927"/>
                  <a:pt x="785813" y="180975"/>
                </a:cubicBezTo>
                <a:lnTo>
                  <a:pt x="757238" y="200025"/>
                </a:lnTo>
                <a:cubicBezTo>
                  <a:pt x="752475" y="203200"/>
                  <a:pt x="748503" y="208162"/>
                  <a:pt x="742950" y="209550"/>
                </a:cubicBezTo>
                <a:lnTo>
                  <a:pt x="723900" y="214313"/>
                </a:lnTo>
                <a:lnTo>
                  <a:pt x="695325" y="233363"/>
                </a:lnTo>
                <a:cubicBezTo>
                  <a:pt x="690563" y="236538"/>
                  <a:pt x="686352" y="240762"/>
                  <a:pt x="681038" y="242888"/>
                </a:cubicBezTo>
                <a:cubicBezTo>
                  <a:pt x="673100" y="246063"/>
                  <a:pt x="665259" y="249491"/>
                  <a:pt x="657225" y="252413"/>
                </a:cubicBezTo>
                <a:cubicBezTo>
                  <a:pt x="647789" y="255844"/>
                  <a:pt x="638175" y="258763"/>
                  <a:pt x="628650" y="261938"/>
                </a:cubicBezTo>
                <a:lnTo>
                  <a:pt x="614363" y="266700"/>
                </a:lnTo>
                <a:cubicBezTo>
                  <a:pt x="587278" y="293785"/>
                  <a:pt x="613357" y="271966"/>
                  <a:pt x="585788" y="285750"/>
                </a:cubicBezTo>
                <a:cubicBezTo>
                  <a:pt x="580668" y="288310"/>
                  <a:pt x="576930" y="293465"/>
                  <a:pt x="571500" y="295275"/>
                </a:cubicBezTo>
                <a:cubicBezTo>
                  <a:pt x="562339" y="298329"/>
                  <a:pt x="552450" y="298450"/>
                  <a:pt x="542925" y="300038"/>
                </a:cubicBezTo>
                <a:cubicBezTo>
                  <a:pt x="536575" y="304800"/>
                  <a:pt x="528956" y="308227"/>
                  <a:pt x="523875" y="314325"/>
                </a:cubicBezTo>
                <a:cubicBezTo>
                  <a:pt x="520661" y="318182"/>
                  <a:pt x="521358" y="324123"/>
                  <a:pt x="519113" y="328613"/>
                </a:cubicBezTo>
                <a:cubicBezTo>
                  <a:pt x="511176" y="344487"/>
                  <a:pt x="509587" y="342901"/>
                  <a:pt x="495300" y="352425"/>
                </a:cubicBezTo>
                <a:cubicBezTo>
                  <a:pt x="487363" y="350838"/>
                  <a:pt x="479390" y="349419"/>
                  <a:pt x="471488" y="347663"/>
                </a:cubicBezTo>
                <a:cubicBezTo>
                  <a:pt x="465098" y="346243"/>
                  <a:pt x="458983" y="342900"/>
                  <a:pt x="452438" y="342900"/>
                </a:cubicBezTo>
                <a:cubicBezTo>
                  <a:pt x="438062" y="342900"/>
                  <a:pt x="423863" y="346075"/>
                  <a:pt x="409575" y="347663"/>
                </a:cubicBezTo>
                <a:cubicBezTo>
                  <a:pt x="406400" y="352425"/>
                  <a:pt x="402610" y="356831"/>
                  <a:pt x="400050" y="361950"/>
                </a:cubicBezTo>
                <a:cubicBezTo>
                  <a:pt x="397805" y="366440"/>
                  <a:pt x="398073" y="372061"/>
                  <a:pt x="395288" y="376238"/>
                </a:cubicBezTo>
                <a:cubicBezTo>
                  <a:pt x="391552" y="381842"/>
                  <a:pt x="386604" y="386789"/>
                  <a:pt x="381000" y="390525"/>
                </a:cubicBezTo>
                <a:cubicBezTo>
                  <a:pt x="376823" y="393310"/>
                  <a:pt x="371712" y="394834"/>
                  <a:pt x="366713" y="395288"/>
                </a:cubicBezTo>
                <a:cubicBezTo>
                  <a:pt x="336633" y="398023"/>
                  <a:pt x="306388" y="398463"/>
                  <a:pt x="276225" y="400050"/>
                </a:cubicBezTo>
                <a:cubicBezTo>
                  <a:pt x="269875" y="401638"/>
                  <a:pt x="262101" y="400503"/>
                  <a:pt x="257175" y="404813"/>
                </a:cubicBezTo>
                <a:cubicBezTo>
                  <a:pt x="248560" y="412351"/>
                  <a:pt x="247650" y="427038"/>
                  <a:pt x="238125" y="433388"/>
                </a:cubicBezTo>
                <a:lnTo>
                  <a:pt x="223838" y="442913"/>
                </a:lnTo>
                <a:cubicBezTo>
                  <a:pt x="220663" y="447675"/>
                  <a:pt x="219002" y="453918"/>
                  <a:pt x="214313" y="457200"/>
                </a:cubicBezTo>
                <a:cubicBezTo>
                  <a:pt x="202681" y="465343"/>
                  <a:pt x="188027" y="468374"/>
                  <a:pt x="176213" y="476250"/>
                </a:cubicBezTo>
                <a:lnTo>
                  <a:pt x="161925" y="485775"/>
                </a:lnTo>
                <a:cubicBezTo>
                  <a:pt x="155575" y="495300"/>
                  <a:pt x="146495" y="503490"/>
                  <a:pt x="142875" y="514350"/>
                </a:cubicBezTo>
                <a:lnTo>
                  <a:pt x="133350" y="542925"/>
                </a:lnTo>
                <a:cubicBezTo>
                  <a:pt x="127900" y="559274"/>
                  <a:pt x="128719" y="561844"/>
                  <a:pt x="114300" y="576263"/>
                </a:cubicBezTo>
                <a:cubicBezTo>
                  <a:pt x="110253" y="580310"/>
                  <a:pt x="104410" y="582124"/>
                  <a:pt x="100013" y="585788"/>
                </a:cubicBezTo>
                <a:cubicBezTo>
                  <a:pt x="94839" y="590100"/>
                  <a:pt x="90899" y="595763"/>
                  <a:pt x="85725" y="600075"/>
                </a:cubicBezTo>
                <a:cubicBezTo>
                  <a:pt x="73065" y="610625"/>
                  <a:pt x="67212" y="610654"/>
                  <a:pt x="52388" y="619125"/>
                </a:cubicBezTo>
                <a:cubicBezTo>
                  <a:pt x="47418" y="621965"/>
                  <a:pt x="42863" y="625475"/>
                  <a:pt x="38100" y="628650"/>
                </a:cubicBezTo>
                <a:cubicBezTo>
                  <a:pt x="30205" y="640493"/>
                  <a:pt x="24228" y="648178"/>
                  <a:pt x="19050" y="661988"/>
                </a:cubicBezTo>
                <a:cubicBezTo>
                  <a:pt x="16355" y="669176"/>
                  <a:pt x="10589" y="699001"/>
                  <a:pt x="9525" y="704850"/>
                </a:cubicBezTo>
                <a:cubicBezTo>
                  <a:pt x="3419" y="738431"/>
                  <a:pt x="4312" y="737486"/>
                  <a:pt x="0" y="776288"/>
                </a:cubicBezTo>
                <a:cubicBezTo>
                  <a:pt x="1588" y="788988"/>
                  <a:pt x="2081" y="801873"/>
                  <a:pt x="4763" y="814388"/>
                </a:cubicBezTo>
                <a:cubicBezTo>
                  <a:pt x="6867" y="824205"/>
                  <a:pt x="11113" y="833438"/>
                  <a:pt x="14288" y="842963"/>
                </a:cubicBezTo>
                <a:cubicBezTo>
                  <a:pt x="15875" y="847725"/>
                  <a:pt x="16266" y="853073"/>
                  <a:pt x="19050" y="857250"/>
                </a:cubicBezTo>
                <a:lnTo>
                  <a:pt x="28575" y="871538"/>
                </a:lnTo>
                <a:cubicBezTo>
                  <a:pt x="30163" y="877888"/>
                  <a:pt x="32343" y="884119"/>
                  <a:pt x="33338" y="890588"/>
                </a:cubicBezTo>
                <a:cubicBezTo>
                  <a:pt x="35524" y="904796"/>
                  <a:pt x="33554" y="919812"/>
                  <a:pt x="38100" y="933450"/>
                </a:cubicBezTo>
                <a:cubicBezTo>
                  <a:pt x="41720" y="944310"/>
                  <a:pt x="45925" y="959780"/>
                  <a:pt x="57150" y="962025"/>
                </a:cubicBezTo>
                <a:lnTo>
                  <a:pt x="80963" y="966788"/>
                </a:lnTo>
                <a:cubicBezTo>
                  <a:pt x="79375" y="981075"/>
                  <a:pt x="76200" y="995275"/>
                  <a:pt x="76200" y="1009650"/>
                </a:cubicBezTo>
                <a:cubicBezTo>
                  <a:pt x="76200" y="1023509"/>
                  <a:pt x="82917" y="1036136"/>
                  <a:pt x="95250" y="1042988"/>
                </a:cubicBezTo>
                <a:cubicBezTo>
                  <a:pt x="104738" y="1048259"/>
                  <a:pt x="130575" y="1054200"/>
                  <a:pt x="142875" y="1057275"/>
                </a:cubicBezTo>
                <a:cubicBezTo>
                  <a:pt x="146050" y="1062038"/>
                  <a:pt x="151961" y="1065856"/>
                  <a:pt x="152400" y="1071563"/>
                </a:cubicBezTo>
                <a:cubicBezTo>
                  <a:pt x="154703" y="1101494"/>
                  <a:pt x="150304" y="1111192"/>
                  <a:pt x="142875" y="1133475"/>
                </a:cubicBezTo>
                <a:cubicBezTo>
                  <a:pt x="141288" y="1144588"/>
                  <a:pt x="138113" y="1155588"/>
                  <a:pt x="138113" y="1166813"/>
                </a:cubicBezTo>
                <a:cubicBezTo>
                  <a:pt x="138113" y="1176469"/>
                  <a:pt x="138084" y="1187004"/>
                  <a:pt x="142875" y="1195388"/>
                </a:cubicBezTo>
                <a:cubicBezTo>
                  <a:pt x="145366" y="1199747"/>
                  <a:pt x="152201" y="1199387"/>
                  <a:pt x="157163" y="1200150"/>
                </a:cubicBezTo>
                <a:cubicBezTo>
                  <a:pt x="172932" y="1202576"/>
                  <a:pt x="188913" y="1203325"/>
                  <a:pt x="204788" y="1204913"/>
                </a:cubicBezTo>
                <a:cubicBezTo>
                  <a:pt x="214313" y="1203325"/>
                  <a:pt x="224726" y="1204468"/>
                  <a:pt x="233363" y="1200150"/>
                </a:cubicBezTo>
                <a:cubicBezTo>
                  <a:pt x="245677" y="1193993"/>
                  <a:pt x="242463" y="1175891"/>
                  <a:pt x="247650" y="1166813"/>
                </a:cubicBezTo>
                <a:cubicBezTo>
                  <a:pt x="250992" y="1160965"/>
                  <a:pt x="257626" y="1157699"/>
                  <a:pt x="261938" y="1152525"/>
                </a:cubicBezTo>
                <a:cubicBezTo>
                  <a:pt x="265602" y="1148128"/>
                  <a:pt x="268288" y="1143000"/>
                  <a:pt x="271463" y="1138238"/>
                </a:cubicBezTo>
                <a:cubicBezTo>
                  <a:pt x="294868" y="1068019"/>
                  <a:pt x="279572" y="1093360"/>
                  <a:pt x="290513" y="1133475"/>
                </a:cubicBezTo>
                <a:cubicBezTo>
                  <a:pt x="294822" y="1149273"/>
                  <a:pt x="301624" y="1148292"/>
                  <a:pt x="314325" y="1152525"/>
                </a:cubicBezTo>
                <a:cubicBezTo>
                  <a:pt x="319088" y="1157288"/>
                  <a:pt x="321933" y="1165951"/>
                  <a:pt x="328613" y="1166813"/>
                </a:cubicBezTo>
                <a:cubicBezTo>
                  <a:pt x="372726" y="1172505"/>
                  <a:pt x="417577" y="1168711"/>
                  <a:pt x="461963" y="1171575"/>
                </a:cubicBezTo>
                <a:cubicBezTo>
                  <a:pt x="466973" y="1171898"/>
                  <a:pt x="471288" y="1175575"/>
                  <a:pt x="476250" y="1176338"/>
                </a:cubicBezTo>
                <a:cubicBezTo>
                  <a:pt x="500433" y="1180058"/>
                  <a:pt x="571665" y="1184514"/>
                  <a:pt x="590550" y="1185863"/>
                </a:cubicBezTo>
                <a:cubicBezTo>
                  <a:pt x="621960" y="1196332"/>
                  <a:pt x="593530" y="1188021"/>
                  <a:pt x="652463" y="1195388"/>
                </a:cubicBezTo>
                <a:cubicBezTo>
                  <a:pt x="662045" y="1196586"/>
                  <a:pt x="671513" y="1198563"/>
                  <a:pt x="681038" y="1200150"/>
                </a:cubicBezTo>
                <a:cubicBezTo>
                  <a:pt x="687388" y="1203325"/>
                  <a:pt x="693007" y="1209169"/>
                  <a:pt x="700088" y="1209675"/>
                </a:cubicBezTo>
                <a:cubicBezTo>
                  <a:pt x="725356" y="1211480"/>
                  <a:pt x="744080" y="1205821"/>
                  <a:pt x="766763" y="1200150"/>
                </a:cubicBezTo>
                <a:cubicBezTo>
                  <a:pt x="821289" y="1145624"/>
                  <a:pt x="776575" y="1202643"/>
                  <a:pt x="800100" y="1114425"/>
                </a:cubicBezTo>
                <a:cubicBezTo>
                  <a:pt x="801835" y="1107917"/>
                  <a:pt x="810076" y="1105312"/>
                  <a:pt x="814388" y="1100138"/>
                </a:cubicBezTo>
                <a:cubicBezTo>
                  <a:pt x="818052" y="1095741"/>
                  <a:pt x="820738" y="1090613"/>
                  <a:pt x="823913" y="1085850"/>
                </a:cubicBezTo>
                <a:cubicBezTo>
                  <a:pt x="827088" y="1076325"/>
                  <a:pt x="834208" y="1067286"/>
                  <a:pt x="833438" y="1057275"/>
                </a:cubicBezTo>
                <a:cubicBezTo>
                  <a:pt x="831850" y="1036638"/>
                  <a:pt x="831242" y="1015901"/>
                  <a:pt x="828675" y="995363"/>
                </a:cubicBezTo>
                <a:cubicBezTo>
                  <a:pt x="828052" y="990382"/>
                  <a:pt x="825131" y="985945"/>
                  <a:pt x="823913" y="981075"/>
                </a:cubicBezTo>
                <a:cubicBezTo>
                  <a:pt x="821950" y="973222"/>
                  <a:pt x="820738" y="965200"/>
                  <a:pt x="819150" y="957263"/>
                </a:cubicBezTo>
                <a:cubicBezTo>
                  <a:pt x="823913" y="952500"/>
                  <a:pt x="829055" y="948089"/>
                  <a:pt x="833438" y="942975"/>
                </a:cubicBezTo>
                <a:cubicBezTo>
                  <a:pt x="838604" y="936948"/>
                  <a:pt x="842112" y="929538"/>
                  <a:pt x="847725" y="923925"/>
                </a:cubicBezTo>
                <a:cubicBezTo>
                  <a:pt x="861361" y="910289"/>
                  <a:pt x="882491" y="908400"/>
                  <a:pt x="900113" y="904875"/>
                </a:cubicBezTo>
                <a:cubicBezTo>
                  <a:pt x="904875" y="898525"/>
                  <a:pt x="907461" y="889680"/>
                  <a:pt x="914400" y="885825"/>
                </a:cubicBezTo>
                <a:cubicBezTo>
                  <a:pt x="922841" y="881135"/>
                  <a:pt x="933549" y="883158"/>
                  <a:pt x="942975" y="881063"/>
                </a:cubicBezTo>
                <a:cubicBezTo>
                  <a:pt x="964523" y="876275"/>
                  <a:pt x="950999" y="877050"/>
                  <a:pt x="971550" y="866775"/>
                </a:cubicBezTo>
                <a:cubicBezTo>
                  <a:pt x="976040" y="864530"/>
                  <a:pt x="981075" y="863600"/>
                  <a:pt x="985838" y="862013"/>
                </a:cubicBezTo>
                <a:cubicBezTo>
                  <a:pt x="1009650" y="863600"/>
                  <a:pt x="1033556" y="864140"/>
                  <a:pt x="1057275" y="866775"/>
                </a:cubicBezTo>
                <a:cubicBezTo>
                  <a:pt x="1081568" y="869474"/>
                  <a:pt x="1062170" y="873170"/>
                  <a:pt x="1085850" y="881063"/>
                </a:cubicBezTo>
                <a:cubicBezTo>
                  <a:pt x="1095011" y="884117"/>
                  <a:pt x="1104900" y="884238"/>
                  <a:pt x="1114425" y="885825"/>
                </a:cubicBezTo>
                <a:cubicBezTo>
                  <a:pt x="1119188" y="887413"/>
                  <a:pt x="1124324" y="888150"/>
                  <a:pt x="1128713" y="890588"/>
                </a:cubicBezTo>
                <a:cubicBezTo>
                  <a:pt x="1138720" y="896147"/>
                  <a:pt x="1146428" y="906018"/>
                  <a:pt x="1157288" y="909638"/>
                </a:cubicBezTo>
                <a:cubicBezTo>
                  <a:pt x="1179255" y="916960"/>
                  <a:pt x="1166653" y="913415"/>
                  <a:pt x="1195388" y="919163"/>
                </a:cubicBezTo>
                <a:cubicBezTo>
                  <a:pt x="1200795" y="927273"/>
                  <a:pt x="1213296" y="946596"/>
                  <a:pt x="1219200" y="952500"/>
                </a:cubicBezTo>
                <a:cubicBezTo>
                  <a:pt x="1223247" y="956547"/>
                  <a:pt x="1228725" y="958850"/>
                  <a:pt x="1233488" y="962025"/>
                </a:cubicBezTo>
                <a:cubicBezTo>
                  <a:pt x="1236663" y="966788"/>
                  <a:pt x="1238966" y="972265"/>
                  <a:pt x="1243013" y="976313"/>
                </a:cubicBezTo>
                <a:cubicBezTo>
                  <a:pt x="1255276" y="988577"/>
                  <a:pt x="1264075" y="987193"/>
                  <a:pt x="1281113" y="990600"/>
                </a:cubicBezTo>
                <a:lnTo>
                  <a:pt x="1309688" y="1009650"/>
                </a:lnTo>
                <a:cubicBezTo>
                  <a:pt x="1314450" y="1012825"/>
                  <a:pt x="1319928" y="1015128"/>
                  <a:pt x="1323975" y="1019175"/>
                </a:cubicBezTo>
                <a:cubicBezTo>
                  <a:pt x="1332556" y="1027756"/>
                  <a:pt x="1340948" y="1038016"/>
                  <a:pt x="1352550" y="1042988"/>
                </a:cubicBezTo>
                <a:cubicBezTo>
                  <a:pt x="1358566" y="1045566"/>
                  <a:pt x="1365250" y="1046163"/>
                  <a:pt x="1371600" y="1047750"/>
                </a:cubicBezTo>
                <a:cubicBezTo>
                  <a:pt x="1376363" y="1050925"/>
                  <a:pt x="1380627" y="1055020"/>
                  <a:pt x="1385888" y="1057275"/>
                </a:cubicBezTo>
                <a:cubicBezTo>
                  <a:pt x="1391904" y="1059853"/>
                  <a:pt x="1398644" y="1060240"/>
                  <a:pt x="1404938" y="1062038"/>
                </a:cubicBezTo>
                <a:cubicBezTo>
                  <a:pt x="1409765" y="1063417"/>
                  <a:pt x="1414463" y="1065213"/>
                  <a:pt x="1419225" y="1066800"/>
                </a:cubicBezTo>
                <a:cubicBezTo>
                  <a:pt x="1448667" y="1086427"/>
                  <a:pt x="1419947" y="1064635"/>
                  <a:pt x="1443038" y="1090613"/>
                </a:cubicBezTo>
                <a:cubicBezTo>
                  <a:pt x="1451987" y="1100681"/>
                  <a:pt x="1462088" y="1109663"/>
                  <a:pt x="1471613" y="1119188"/>
                </a:cubicBezTo>
                <a:cubicBezTo>
                  <a:pt x="1476375" y="1123950"/>
                  <a:pt x="1482888" y="1127451"/>
                  <a:pt x="1485900" y="1133475"/>
                </a:cubicBezTo>
                <a:cubicBezTo>
                  <a:pt x="1489075" y="1139825"/>
                  <a:pt x="1492788" y="1145933"/>
                  <a:pt x="1495425" y="1152525"/>
                </a:cubicBezTo>
                <a:cubicBezTo>
                  <a:pt x="1499154" y="1161847"/>
                  <a:pt x="1497850" y="1174000"/>
                  <a:pt x="1504950" y="1181100"/>
                </a:cubicBezTo>
                <a:lnTo>
                  <a:pt x="1519238" y="1195388"/>
                </a:lnTo>
                <a:cubicBezTo>
                  <a:pt x="1520825" y="1203325"/>
                  <a:pt x="1521440" y="1211521"/>
                  <a:pt x="1524000" y="1219200"/>
                </a:cubicBezTo>
                <a:cubicBezTo>
                  <a:pt x="1526245" y="1225935"/>
                  <a:pt x="1533019" y="1231169"/>
                  <a:pt x="1533525" y="1238250"/>
                </a:cubicBezTo>
                <a:cubicBezTo>
                  <a:pt x="1534662" y="1254164"/>
                  <a:pt x="1532350" y="1270329"/>
                  <a:pt x="1528763" y="1285875"/>
                </a:cubicBezTo>
                <a:cubicBezTo>
                  <a:pt x="1526440" y="1295943"/>
                  <a:pt x="1513624" y="1305971"/>
                  <a:pt x="1504950" y="1309688"/>
                </a:cubicBezTo>
                <a:cubicBezTo>
                  <a:pt x="1498934" y="1312266"/>
                  <a:pt x="1492194" y="1312652"/>
                  <a:pt x="1485900" y="1314450"/>
                </a:cubicBezTo>
                <a:cubicBezTo>
                  <a:pt x="1450353" y="1324606"/>
                  <a:pt x="1498429" y="1316234"/>
                  <a:pt x="1428750" y="1323975"/>
                </a:cubicBezTo>
                <a:cubicBezTo>
                  <a:pt x="1423988" y="1325563"/>
                  <a:pt x="1417381" y="1324653"/>
                  <a:pt x="1414463" y="1328738"/>
                </a:cubicBezTo>
                <a:cubicBezTo>
                  <a:pt x="1405443" y="1341367"/>
                  <a:pt x="1411972" y="1363930"/>
                  <a:pt x="1390650" y="1366838"/>
                </a:cubicBezTo>
                <a:cubicBezTo>
                  <a:pt x="1360723" y="1370919"/>
                  <a:pt x="1330325" y="1370013"/>
                  <a:pt x="1300163" y="1371600"/>
                </a:cubicBezTo>
                <a:cubicBezTo>
                  <a:pt x="1295400" y="1373188"/>
                  <a:pt x="1289838" y="1373281"/>
                  <a:pt x="1285875" y="1376363"/>
                </a:cubicBezTo>
                <a:cubicBezTo>
                  <a:pt x="1271509" y="1387537"/>
                  <a:pt x="1260751" y="1406579"/>
                  <a:pt x="1243013" y="1414463"/>
                </a:cubicBezTo>
                <a:cubicBezTo>
                  <a:pt x="1233838" y="1418541"/>
                  <a:pt x="1214438" y="1423988"/>
                  <a:pt x="1214438" y="1423988"/>
                </a:cubicBezTo>
                <a:cubicBezTo>
                  <a:pt x="1177925" y="1422400"/>
                  <a:pt x="1141340" y="1422028"/>
                  <a:pt x="1104900" y="1419225"/>
                </a:cubicBezTo>
                <a:cubicBezTo>
                  <a:pt x="1099895" y="1418840"/>
                  <a:pt x="1095183" y="1416540"/>
                  <a:pt x="1090613" y="1414463"/>
                </a:cubicBezTo>
                <a:cubicBezTo>
                  <a:pt x="1077687" y="1408587"/>
                  <a:pt x="1052513" y="1395413"/>
                  <a:pt x="1052513" y="1395413"/>
                </a:cubicBezTo>
                <a:cubicBezTo>
                  <a:pt x="1049338" y="1390650"/>
                  <a:pt x="1047842" y="1384159"/>
                  <a:pt x="1042988" y="1381125"/>
                </a:cubicBezTo>
                <a:cubicBezTo>
                  <a:pt x="1034474" y="1375804"/>
                  <a:pt x="1023938" y="1374775"/>
                  <a:pt x="1014413" y="1371600"/>
                </a:cubicBezTo>
                <a:lnTo>
                  <a:pt x="1000125" y="1366838"/>
                </a:lnTo>
                <a:cubicBezTo>
                  <a:pt x="963191" y="1354527"/>
                  <a:pt x="990878" y="1362411"/>
                  <a:pt x="914400" y="1357313"/>
                </a:cubicBezTo>
                <a:cubicBezTo>
                  <a:pt x="909638" y="1355725"/>
                  <a:pt x="904603" y="1354795"/>
                  <a:pt x="900113" y="1352550"/>
                </a:cubicBezTo>
                <a:cubicBezTo>
                  <a:pt x="886850" y="1345918"/>
                  <a:pt x="882072" y="1339272"/>
                  <a:pt x="871538" y="1328738"/>
                </a:cubicBezTo>
                <a:cubicBezTo>
                  <a:pt x="869950" y="1322388"/>
                  <a:pt x="868573" y="1315982"/>
                  <a:pt x="866775" y="1309688"/>
                </a:cubicBezTo>
                <a:cubicBezTo>
                  <a:pt x="863676" y="1298841"/>
                  <a:pt x="860839" y="1289463"/>
                  <a:pt x="852488" y="1281113"/>
                </a:cubicBezTo>
                <a:cubicBezTo>
                  <a:pt x="843256" y="1271882"/>
                  <a:pt x="835532" y="1270699"/>
                  <a:pt x="823913" y="1266825"/>
                </a:cubicBezTo>
                <a:cubicBezTo>
                  <a:pt x="808234" y="1243307"/>
                  <a:pt x="817864" y="1261680"/>
                  <a:pt x="809625" y="1228725"/>
                </a:cubicBezTo>
                <a:cubicBezTo>
                  <a:pt x="808407" y="1223855"/>
                  <a:pt x="806242" y="1219265"/>
                  <a:pt x="804863" y="1214438"/>
                </a:cubicBezTo>
                <a:cubicBezTo>
                  <a:pt x="803065" y="1208144"/>
                  <a:pt x="802398" y="1201517"/>
                  <a:pt x="800100" y="1195388"/>
                </a:cubicBezTo>
                <a:cubicBezTo>
                  <a:pt x="797607" y="1188741"/>
                  <a:pt x="793750" y="1182688"/>
                  <a:pt x="790575" y="1176338"/>
                </a:cubicBezTo>
                <a:cubicBezTo>
                  <a:pt x="792163" y="1131888"/>
                  <a:pt x="792474" y="1087374"/>
                  <a:pt x="795338" y="1042988"/>
                </a:cubicBezTo>
                <a:cubicBezTo>
                  <a:pt x="795661" y="1037978"/>
                  <a:pt x="797315" y="1032877"/>
                  <a:pt x="800100" y="1028700"/>
                </a:cubicBezTo>
                <a:cubicBezTo>
                  <a:pt x="803836" y="1023096"/>
                  <a:pt x="809625" y="1019175"/>
                  <a:pt x="814388" y="1014413"/>
                </a:cubicBezTo>
                <a:cubicBezTo>
                  <a:pt x="815975" y="1009650"/>
                  <a:pt x="818367" y="1005084"/>
                  <a:pt x="819150" y="1000125"/>
                </a:cubicBezTo>
                <a:cubicBezTo>
                  <a:pt x="825857" y="957649"/>
                  <a:pt x="808165" y="929313"/>
                  <a:pt x="842963" y="914400"/>
                </a:cubicBezTo>
                <a:cubicBezTo>
                  <a:pt x="848979" y="911822"/>
                  <a:pt x="855623" y="911058"/>
                  <a:pt x="862013" y="909638"/>
                </a:cubicBezTo>
                <a:cubicBezTo>
                  <a:pt x="869915" y="907882"/>
                  <a:pt x="877888" y="906463"/>
                  <a:pt x="885825" y="904875"/>
                </a:cubicBezTo>
                <a:cubicBezTo>
                  <a:pt x="918577" y="883040"/>
                  <a:pt x="910779" y="896685"/>
                  <a:pt x="919163" y="871538"/>
                </a:cubicBezTo>
                <a:cubicBezTo>
                  <a:pt x="905487" y="816838"/>
                  <a:pt x="924611" y="884253"/>
                  <a:pt x="904875" y="838200"/>
                </a:cubicBezTo>
                <a:cubicBezTo>
                  <a:pt x="902297" y="832184"/>
                  <a:pt x="901911" y="825444"/>
                  <a:pt x="900113" y="819150"/>
                </a:cubicBezTo>
                <a:cubicBezTo>
                  <a:pt x="898734" y="814323"/>
                  <a:pt x="897328" y="809477"/>
                  <a:pt x="895350" y="804863"/>
                </a:cubicBezTo>
                <a:cubicBezTo>
                  <a:pt x="883528" y="777279"/>
                  <a:pt x="884969" y="791917"/>
                  <a:pt x="876300" y="757238"/>
                </a:cubicBezTo>
                <a:cubicBezTo>
                  <a:pt x="874448" y="749828"/>
                  <a:pt x="871410" y="728599"/>
                  <a:pt x="862013" y="723900"/>
                </a:cubicBezTo>
                <a:cubicBezTo>
                  <a:pt x="853376" y="719582"/>
                  <a:pt x="842963" y="720725"/>
                  <a:pt x="833438" y="719138"/>
                </a:cubicBezTo>
                <a:cubicBezTo>
                  <a:pt x="828675" y="715963"/>
                  <a:pt x="823197" y="713660"/>
                  <a:pt x="819150" y="709613"/>
                </a:cubicBezTo>
                <a:cubicBezTo>
                  <a:pt x="815103" y="705566"/>
                  <a:pt x="814388" y="698500"/>
                  <a:pt x="809625" y="695325"/>
                </a:cubicBezTo>
                <a:cubicBezTo>
                  <a:pt x="804179" y="691694"/>
                  <a:pt x="796844" y="692444"/>
                  <a:pt x="790575" y="690563"/>
                </a:cubicBezTo>
                <a:cubicBezTo>
                  <a:pt x="780958" y="687678"/>
                  <a:pt x="771525" y="684213"/>
                  <a:pt x="762000" y="681038"/>
                </a:cubicBezTo>
                <a:lnTo>
                  <a:pt x="747713" y="676275"/>
                </a:lnTo>
                <a:cubicBezTo>
                  <a:pt x="735012" y="638176"/>
                  <a:pt x="754063" y="682625"/>
                  <a:pt x="728663" y="657225"/>
                </a:cubicBezTo>
                <a:cubicBezTo>
                  <a:pt x="725113" y="653675"/>
                  <a:pt x="727450" y="646488"/>
                  <a:pt x="723900" y="642938"/>
                </a:cubicBezTo>
                <a:cubicBezTo>
                  <a:pt x="714041" y="633080"/>
                  <a:pt x="693077" y="631058"/>
                  <a:pt x="681038" y="628650"/>
                </a:cubicBezTo>
                <a:cubicBezTo>
                  <a:pt x="634115" y="634516"/>
                  <a:pt x="611947" y="638175"/>
                  <a:pt x="557213" y="638175"/>
                </a:cubicBezTo>
                <a:cubicBezTo>
                  <a:pt x="520666" y="638175"/>
                  <a:pt x="484188" y="635000"/>
                  <a:pt x="447675" y="633413"/>
                </a:cubicBezTo>
                <a:cubicBezTo>
                  <a:pt x="423863" y="635000"/>
                  <a:pt x="399972" y="635677"/>
                  <a:pt x="376238" y="638175"/>
                </a:cubicBezTo>
                <a:cubicBezTo>
                  <a:pt x="369728" y="638860"/>
                  <a:pt x="363042" y="640011"/>
                  <a:pt x="357188" y="642938"/>
                </a:cubicBezTo>
                <a:cubicBezTo>
                  <a:pt x="350089" y="646488"/>
                  <a:pt x="344488" y="652463"/>
                  <a:pt x="338138" y="657225"/>
                </a:cubicBezTo>
                <a:cubicBezTo>
                  <a:pt x="336550" y="661988"/>
                  <a:pt x="335813" y="667124"/>
                  <a:pt x="333375" y="671513"/>
                </a:cubicBezTo>
                <a:cubicBezTo>
                  <a:pt x="327816" y="681520"/>
                  <a:pt x="314325" y="700088"/>
                  <a:pt x="314325" y="700088"/>
                </a:cubicBezTo>
                <a:cubicBezTo>
                  <a:pt x="312738" y="704850"/>
                  <a:pt x="310652" y="709475"/>
                  <a:pt x="309563" y="714375"/>
                </a:cubicBezTo>
                <a:cubicBezTo>
                  <a:pt x="305670" y="731895"/>
                  <a:pt x="310249" y="748466"/>
                  <a:pt x="290513" y="757238"/>
                </a:cubicBezTo>
                <a:cubicBezTo>
                  <a:pt x="281689" y="761160"/>
                  <a:pt x="271463" y="760413"/>
                  <a:pt x="261938" y="762000"/>
                </a:cubicBezTo>
                <a:cubicBezTo>
                  <a:pt x="215560" y="792917"/>
                  <a:pt x="240766" y="770242"/>
                  <a:pt x="252413" y="890588"/>
                </a:cubicBezTo>
                <a:cubicBezTo>
                  <a:pt x="253380" y="900582"/>
                  <a:pt x="258763" y="909638"/>
                  <a:pt x="261938" y="919163"/>
                </a:cubicBezTo>
                <a:lnTo>
                  <a:pt x="266700" y="933450"/>
                </a:lnTo>
                <a:lnTo>
                  <a:pt x="271463" y="947738"/>
                </a:lnTo>
                <a:cubicBezTo>
                  <a:pt x="268050" y="961388"/>
                  <a:pt x="263113" y="990209"/>
                  <a:pt x="247650" y="995363"/>
                </a:cubicBezTo>
                <a:lnTo>
                  <a:pt x="233363" y="1000125"/>
                </a:lnTo>
                <a:cubicBezTo>
                  <a:pt x="192414" y="1027423"/>
                  <a:pt x="244224" y="994694"/>
                  <a:pt x="204788" y="1014413"/>
                </a:cubicBezTo>
                <a:cubicBezTo>
                  <a:pt x="167867" y="1032874"/>
                  <a:pt x="212116" y="1016733"/>
                  <a:pt x="176213" y="1028700"/>
                </a:cubicBezTo>
                <a:lnTo>
                  <a:pt x="147638" y="1023938"/>
                </a:lnTo>
                <a:cubicBezTo>
                  <a:pt x="137171" y="979078"/>
                  <a:pt x="145748" y="931800"/>
                  <a:pt x="142875" y="885825"/>
                </a:cubicBezTo>
                <a:cubicBezTo>
                  <a:pt x="142562" y="880815"/>
                  <a:pt x="139700" y="876300"/>
                  <a:pt x="138113" y="871538"/>
                </a:cubicBezTo>
                <a:cubicBezTo>
                  <a:pt x="136525" y="850900"/>
                  <a:pt x="135517" y="830210"/>
                  <a:pt x="133350" y="809625"/>
                </a:cubicBezTo>
                <a:cubicBezTo>
                  <a:pt x="132339" y="800022"/>
                  <a:pt x="135416" y="787878"/>
                  <a:pt x="128588" y="781050"/>
                </a:cubicBezTo>
                <a:cubicBezTo>
                  <a:pt x="124541" y="777003"/>
                  <a:pt x="119063" y="787400"/>
                  <a:pt x="114300" y="790575"/>
                </a:cubicBezTo>
                <a:cubicBezTo>
                  <a:pt x="100051" y="833328"/>
                  <a:pt x="114890" y="784679"/>
                  <a:pt x="104775" y="885825"/>
                </a:cubicBezTo>
                <a:cubicBezTo>
                  <a:pt x="104275" y="890820"/>
                  <a:pt x="101392" y="895286"/>
                  <a:pt x="100013" y="900113"/>
                </a:cubicBezTo>
                <a:cubicBezTo>
                  <a:pt x="98215" y="906407"/>
                  <a:pt x="97828" y="913147"/>
                  <a:pt x="95250" y="919163"/>
                </a:cubicBezTo>
                <a:cubicBezTo>
                  <a:pt x="87489" y="937271"/>
                  <a:pt x="85548" y="931216"/>
                  <a:pt x="71438" y="942975"/>
                </a:cubicBezTo>
                <a:cubicBezTo>
                  <a:pt x="66264" y="947287"/>
                  <a:pt x="61913" y="952500"/>
                  <a:pt x="57150" y="957263"/>
                </a:cubicBezTo>
                <a:cubicBezTo>
                  <a:pt x="52965" y="969818"/>
                  <a:pt x="44579" y="987553"/>
                  <a:pt x="57150" y="1000125"/>
                </a:cubicBezTo>
                <a:cubicBezTo>
                  <a:pt x="61197" y="1004172"/>
                  <a:pt x="63500" y="990600"/>
                  <a:pt x="66675" y="985838"/>
                </a:cubicBezTo>
                <a:cubicBezTo>
                  <a:pt x="65987" y="982398"/>
                  <a:pt x="61336" y="954017"/>
                  <a:pt x="57150" y="947738"/>
                </a:cubicBezTo>
                <a:cubicBezTo>
                  <a:pt x="53414" y="942134"/>
                  <a:pt x="47625" y="938213"/>
                  <a:pt x="42863" y="933450"/>
                </a:cubicBezTo>
                <a:cubicBezTo>
                  <a:pt x="34048" y="907008"/>
                  <a:pt x="33338" y="908515"/>
                  <a:pt x="33338" y="866775"/>
                </a:cubicBezTo>
                <a:cubicBezTo>
                  <a:pt x="33338" y="844493"/>
                  <a:pt x="32997" y="821789"/>
                  <a:pt x="38100" y="800100"/>
                </a:cubicBezTo>
                <a:cubicBezTo>
                  <a:pt x="39643" y="793544"/>
                  <a:pt x="47214" y="790125"/>
                  <a:pt x="52388" y="785813"/>
                </a:cubicBezTo>
                <a:cubicBezTo>
                  <a:pt x="77760" y="764670"/>
                  <a:pt x="55186" y="785846"/>
                  <a:pt x="80963" y="771525"/>
                </a:cubicBezTo>
                <a:cubicBezTo>
                  <a:pt x="90970" y="765966"/>
                  <a:pt x="109538" y="752475"/>
                  <a:pt x="109538" y="752475"/>
                </a:cubicBezTo>
                <a:cubicBezTo>
                  <a:pt x="111125" y="747713"/>
                  <a:pt x="112055" y="742678"/>
                  <a:pt x="114300" y="738188"/>
                </a:cubicBezTo>
                <a:cubicBezTo>
                  <a:pt x="116860" y="733068"/>
                  <a:pt x="121500" y="729131"/>
                  <a:pt x="123825" y="723900"/>
                </a:cubicBezTo>
                <a:cubicBezTo>
                  <a:pt x="142474" y="681939"/>
                  <a:pt x="121558" y="707118"/>
                  <a:pt x="147638" y="681038"/>
                </a:cubicBezTo>
                <a:lnTo>
                  <a:pt x="152400" y="676275"/>
                </a:lnTo>
              </a:path>
            </a:pathLst>
          </a:cu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Freeform 118"/>
          <p:cNvSpPr/>
          <p:nvPr/>
        </p:nvSpPr>
        <p:spPr>
          <a:xfrm>
            <a:off x="1857375" y="5795963"/>
            <a:ext cx="628650" cy="795337"/>
          </a:xfrm>
          <a:custGeom>
            <a:avLst/>
            <a:gdLst>
              <a:gd name="connsiteX0" fmla="*/ 414338 w 628650"/>
              <a:gd name="connsiteY0" fmla="*/ 795337 h 795337"/>
              <a:gd name="connsiteX1" fmla="*/ 419100 w 628650"/>
              <a:gd name="connsiteY1" fmla="*/ 771525 h 795337"/>
              <a:gd name="connsiteX2" fmla="*/ 433388 w 628650"/>
              <a:gd name="connsiteY2" fmla="*/ 766762 h 795337"/>
              <a:gd name="connsiteX3" fmla="*/ 519113 w 628650"/>
              <a:gd name="connsiteY3" fmla="*/ 776287 h 795337"/>
              <a:gd name="connsiteX4" fmla="*/ 623888 w 628650"/>
              <a:gd name="connsiteY4" fmla="*/ 781050 h 795337"/>
              <a:gd name="connsiteX5" fmla="*/ 614363 w 628650"/>
              <a:gd name="connsiteY5" fmla="*/ 657225 h 795337"/>
              <a:gd name="connsiteX6" fmla="*/ 604838 w 628650"/>
              <a:gd name="connsiteY6" fmla="*/ 628650 h 795337"/>
              <a:gd name="connsiteX7" fmla="*/ 609600 w 628650"/>
              <a:gd name="connsiteY7" fmla="*/ 595312 h 795337"/>
              <a:gd name="connsiteX8" fmla="*/ 614363 w 628650"/>
              <a:gd name="connsiteY8" fmla="*/ 581025 h 795337"/>
              <a:gd name="connsiteX9" fmla="*/ 628650 w 628650"/>
              <a:gd name="connsiteY9" fmla="*/ 509587 h 795337"/>
              <a:gd name="connsiteX10" fmla="*/ 623888 w 628650"/>
              <a:gd name="connsiteY10" fmla="*/ 366712 h 795337"/>
              <a:gd name="connsiteX11" fmla="*/ 604838 w 628650"/>
              <a:gd name="connsiteY11" fmla="*/ 323850 h 795337"/>
              <a:gd name="connsiteX12" fmla="*/ 595313 w 628650"/>
              <a:gd name="connsiteY12" fmla="*/ 304800 h 795337"/>
              <a:gd name="connsiteX13" fmla="*/ 585788 w 628650"/>
              <a:gd name="connsiteY13" fmla="*/ 271462 h 795337"/>
              <a:gd name="connsiteX14" fmla="*/ 576263 w 628650"/>
              <a:gd name="connsiteY14" fmla="*/ 257175 h 795337"/>
              <a:gd name="connsiteX15" fmla="*/ 561975 w 628650"/>
              <a:gd name="connsiteY15" fmla="*/ 219075 h 795337"/>
              <a:gd name="connsiteX16" fmla="*/ 552450 w 628650"/>
              <a:gd name="connsiteY16" fmla="*/ 200025 h 795337"/>
              <a:gd name="connsiteX17" fmla="*/ 509588 w 628650"/>
              <a:gd name="connsiteY17" fmla="*/ 176212 h 795337"/>
              <a:gd name="connsiteX18" fmla="*/ 481013 w 628650"/>
              <a:gd name="connsiteY18" fmla="*/ 161925 h 795337"/>
              <a:gd name="connsiteX19" fmla="*/ 457200 w 628650"/>
              <a:gd name="connsiteY19" fmla="*/ 133350 h 795337"/>
              <a:gd name="connsiteX20" fmla="*/ 442913 w 628650"/>
              <a:gd name="connsiteY20" fmla="*/ 128587 h 795337"/>
              <a:gd name="connsiteX21" fmla="*/ 428625 w 628650"/>
              <a:gd name="connsiteY21" fmla="*/ 114300 h 795337"/>
              <a:gd name="connsiteX22" fmla="*/ 409575 w 628650"/>
              <a:gd name="connsiteY22" fmla="*/ 85725 h 795337"/>
              <a:gd name="connsiteX23" fmla="*/ 395288 w 628650"/>
              <a:gd name="connsiteY23" fmla="*/ 71437 h 795337"/>
              <a:gd name="connsiteX24" fmla="*/ 361950 w 628650"/>
              <a:gd name="connsiteY24" fmla="*/ 28575 h 795337"/>
              <a:gd name="connsiteX25" fmla="*/ 333375 w 628650"/>
              <a:gd name="connsiteY25" fmla="*/ 19050 h 795337"/>
              <a:gd name="connsiteX26" fmla="*/ 304800 w 628650"/>
              <a:gd name="connsiteY26" fmla="*/ 9525 h 795337"/>
              <a:gd name="connsiteX27" fmla="*/ 290513 w 628650"/>
              <a:gd name="connsiteY27" fmla="*/ 4762 h 795337"/>
              <a:gd name="connsiteX28" fmla="*/ 271463 w 628650"/>
              <a:gd name="connsiteY28" fmla="*/ 0 h 795337"/>
              <a:gd name="connsiteX29" fmla="*/ 157163 w 628650"/>
              <a:gd name="connsiteY29" fmla="*/ 4762 h 795337"/>
              <a:gd name="connsiteX30" fmla="*/ 142875 w 628650"/>
              <a:gd name="connsiteY30" fmla="*/ 38100 h 795337"/>
              <a:gd name="connsiteX31" fmla="*/ 114300 w 628650"/>
              <a:gd name="connsiteY31" fmla="*/ 57150 h 795337"/>
              <a:gd name="connsiteX32" fmla="*/ 95250 w 628650"/>
              <a:gd name="connsiteY32" fmla="*/ 80962 h 795337"/>
              <a:gd name="connsiteX33" fmla="*/ 66675 w 628650"/>
              <a:gd name="connsiteY33" fmla="*/ 109537 h 795337"/>
              <a:gd name="connsiteX34" fmla="*/ 57150 w 628650"/>
              <a:gd name="connsiteY34" fmla="*/ 142875 h 795337"/>
              <a:gd name="connsiteX35" fmla="*/ 38100 w 628650"/>
              <a:gd name="connsiteY35" fmla="*/ 228600 h 795337"/>
              <a:gd name="connsiteX36" fmla="*/ 23813 w 628650"/>
              <a:gd name="connsiteY36" fmla="*/ 457200 h 795337"/>
              <a:gd name="connsiteX37" fmla="*/ 4763 w 628650"/>
              <a:gd name="connsiteY37" fmla="*/ 485775 h 795337"/>
              <a:gd name="connsiteX38" fmla="*/ 0 w 628650"/>
              <a:gd name="connsiteY38" fmla="*/ 500062 h 795337"/>
              <a:gd name="connsiteX39" fmla="*/ 4763 w 628650"/>
              <a:gd name="connsiteY39" fmla="*/ 528637 h 795337"/>
              <a:gd name="connsiteX40" fmla="*/ 28575 w 628650"/>
              <a:gd name="connsiteY40" fmla="*/ 533400 h 795337"/>
              <a:gd name="connsiteX41" fmla="*/ 42863 w 628650"/>
              <a:gd name="connsiteY41" fmla="*/ 542925 h 795337"/>
              <a:gd name="connsiteX42" fmla="*/ 71438 w 628650"/>
              <a:gd name="connsiteY42" fmla="*/ 552450 h 795337"/>
              <a:gd name="connsiteX43" fmla="*/ 90488 w 628650"/>
              <a:gd name="connsiteY43" fmla="*/ 561975 h 795337"/>
              <a:gd name="connsiteX44" fmla="*/ 128588 w 628650"/>
              <a:gd name="connsiteY44" fmla="*/ 595312 h 795337"/>
              <a:gd name="connsiteX45" fmla="*/ 142875 w 628650"/>
              <a:gd name="connsiteY45" fmla="*/ 604837 h 795337"/>
              <a:gd name="connsiteX46" fmla="*/ 157163 w 628650"/>
              <a:gd name="connsiteY46" fmla="*/ 614362 h 795337"/>
              <a:gd name="connsiteX47" fmla="*/ 185738 w 628650"/>
              <a:gd name="connsiteY47" fmla="*/ 633412 h 795337"/>
              <a:gd name="connsiteX48" fmla="*/ 200025 w 628650"/>
              <a:gd name="connsiteY48" fmla="*/ 647700 h 795337"/>
              <a:gd name="connsiteX49" fmla="*/ 228600 w 628650"/>
              <a:gd name="connsiteY49" fmla="*/ 661987 h 795337"/>
              <a:gd name="connsiteX50" fmla="*/ 242888 w 628650"/>
              <a:gd name="connsiteY50" fmla="*/ 671512 h 795337"/>
              <a:gd name="connsiteX51" fmla="*/ 261938 w 628650"/>
              <a:gd name="connsiteY51" fmla="*/ 700087 h 795337"/>
              <a:gd name="connsiteX52" fmla="*/ 280988 w 628650"/>
              <a:gd name="connsiteY52" fmla="*/ 704850 h 795337"/>
              <a:gd name="connsiteX53" fmla="*/ 295275 w 628650"/>
              <a:gd name="connsiteY53" fmla="*/ 714375 h 795337"/>
              <a:gd name="connsiteX54" fmla="*/ 304800 w 628650"/>
              <a:gd name="connsiteY54" fmla="*/ 728662 h 795337"/>
              <a:gd name="connsiteX55" fmla="*/ 319088 w 628650"/>
              <a:gd name="connsiteY55" fmla="*/ 723900 h 795337"/>
              <a:gd name="connsiteX56" fmla="*/ 328613 w 628650"/>
              <a:gd name="connsiteY56" fmla="*/ 723900 h 79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28650" h="795337">
                <a:moveTo>
                  <a:pt x="414338" y="795337"/>
                </a:moveTo>
                <a:cubicBezTo>
                  <a:pt x="415925" y="787400"/>
                  <a:pt x="414610" y="778260"/>
                  <a:pt x="419100" y="771525"/>
                </a:cubicBezTo>
                <a:cubicBezTo>
                  <a:pt x="421885" y="767348"/>
                  <a:pt x="428368" y="766762"/>
                  <a:pt x="433388" y="766762"/>
                </a:cubicBezTo>
                <a:cubicBezTo>
                  <a:pt x="466767" y="766762"/>
                  <a:pt x="488551" y="771194"/>
                  <a:pt x="519113" y="776287"/>
                </a:cubicBezTo>
                <a:cubicBezTo>
                  <a:pt x="571832" y="793860"/>
                  <a:pt x="537667" y="786438"/>
                  <a:pt x="623888" y="781050"/>
                </a:cubicBezTo>
                <a:cubicBezTo>
                  <a:pt x="608395" y="719086"/>
                  <a:pt x="631438" y="816597"/>
                  <a:pt x="614363" y="657225"/>
                </a:cubicBezTo>
                <a:cubicBezTo>
                  <a:pt x="613293" y="647242"/>
                  <a:pt x="604838" y="628650"/>
                  <a:pt x="604838" y="628650"/>
                </a:cubicBezTo>
                <a:cubicBezTo>
                  <a:pt x="606425" y="617537"/>
                  <a:pt x="607399" y="606319"/>
                  <a:pt x="609600" y="595312"/>
                </a:cubicBezTo>
                <a:cubicBezTo>
                  <a:pt x="610585" y="590389"/>
                  <a:pt x="613378" y="585948"/>
                  <a:pt x="614363" y="581025"/>
                </a:cubicBezTo>
                <a:cubicBezTo>
                  <a:pt x="629891" y="503387"/>
                  <a:pt x="616436" y="546235"/>
                  <a:pt x="628650" y="509587"/>
                </a:cubicBezTo>
                <a:cubicBezTo>
                  <a:pt x="627063" y="461962"/>
                  <a:pt x="627845" y="414199"/>
                  <a:pt x="623888" y="366712"/>
                </a:cubicBezTo>
                <a:cubicBezTo>
                  <a:pt x="621860" y="342374"/>
                  <a:pt x="614627" y="340980"/>
                  <a:pt x="604838" y="323850"/>
                </a:cubicBezTo>
                <a:cubicBezTo>
                  <a:pt x="601316" y="317686"/>
                  <a:pt x="597806" y="311447"/>
                  <a:pt x="595313" y="304800"/>
                </a:cubicBezTo>
                <a:cubicBezTo>
                  <a:pt x="590740" y="292605"/>
                  <a:pt x="591540" y="282967"/>
                  <a:pt x="585788" y="271462"/>
                </a:cubicBezTo>
                <a:cubicBezTo>
                  <a:pt x="583228" y="266343"/>
                  <a:pt x="579438" y="261937"/>
                  <a:pt x="576263" y="257175"/>
                </a:cubicBezTo>
                <a:cubicBezTo>
                  <a:pt x="568852" y="220125"/>
                  <a:pt x="577069" y="245489"/>
                  <a:pt x="561975" y="219075"/>
                </a:cubicBezTo>
                <a:cubicBezTo>
                  <a:pt x="558453" y="212911"/>
                  <a:pt x="557470" y="205045"/>
                  <a:pt x="552450" y="200025"/>
                </a:cubicBezTo>
                <a:cubicBezTo>
                  <a:pt x="522421" y="169996"/>
                  <a:pt x="533541" y="188189"/>
                  <a:pt x="509588" y="176212"/>
                </a:cubicBezTo>
                <a:cubicBezTo>
                  <a:pt x="472667" y="157751"/>
                  <a:pt x="516916" y="173892"/>
                  <a:pt x="481013" y="161925"/>
                </a:cubicBezTo>
                <a:cubicBezTo>
                  <a:pt x="473983" y="151380"/>
                  <a:pt x="468203" y="140686"/>
                  <a:pt x="457200" y="133350"/>
                </a:cubicBezTo>
                <a:cubicBezTo>
                  <a:pt x="453023" y="130565"/>
                  <a:pt x="447675" y="130175"/>
                  <a:pt x="442913" y="128587"/>
                </a:cubicBezTo>
                <a:cubicBezTo>
                  <a:pt x="438150" y="123825"/>
                  <a:pt x="432760" y="119616"/>
                  <a:pt x="428625" y="114300"/>
                </a:cubicBezTo>
                <a:cubicBezTo>
                  <a:pt x="421597" y="105264"/>
                  <a:pt x="417669" y="93820"/>
                  <a:pt x="409575" y="85725"/>
                </a:cubicBezTo>
                <a:cubicBezTo>
                  <a:pt x="404813" y="80962"/>
                  <a:pt x="399423" y="76753"/>
                  <a:pt x="395288" y="71437"/>
                </a:cubicBezTo>
                <a:cubicBezTo>
                  <a:pt x="388969" y="63312"/>
                  <a:pt x="374645" y="35627"/>
                  <a:pt x="361950" y="28575"/>
                </a:cubicBezTo>
                <a:cubicBezTo>
                  <a:pt x="353173" y="23699"/>
                  <a:pt x="342900" y="22225"/>
                  <a:pt x="333375" y="19050"/>
                </a:cubicBezTo>
                <a:lnTo>
                  <a:pt x="304800" y="9525"/>
                </a:lnTo>
                <a:cubicBezTo>
                  <a:pt x="300038" y="7938"/>
                  <a:pt x="295383" y="5979"/>
                  <a:pt x="290513" y="4762"/>
                </a:cubicBezTo>
                <a:lnTo>
                  <a:pt x="271463" y="0"/>
                </a:lnTo>
                <a:lnTo>
                  <a:pt x="157163" y="4762"/>
                </a:lnTo>
                <a:cubicBezTo>
                  <a:pt x="147197" y="6678"/>
                  <a:pt x="148607" y="32368"/>
                  <a:pt x="142875" y="38100"/>
                </a:cubicBezTo>
                <a:cubicBezTo>
                  <a:pt x="134780" y="46195"/>
                  <a:pt x="114300" y="57150"/>
                  <a:pt x="114300" y="57150"/>
                </a:cubicBezTo>
                <a:cubicBezTo>
                  <a:pt x="106024" y="81981"/>
                  <a:pt x="115658" y="62821"/>
                  <a:pt x="95250" y="80962"/>
                </a:cubicBezTo>
                <a:cubicBezTo>
                  <a:pt x="85182" y="89911"/>
                  <a:pt x="66675" y="109537"/>
                  <a:pt x="66675" y="109537"/>
                </a:cubicBezTo>
                <a:cubicBezTo>
                  <a:pt x="63776" y="118236"/>
                  <a:pt x="58004" y="134338"/>
                  <a:pt x="57150" y="142875"/>
                </a:cubicBezTo>
                <a:cubicBezTo>
                  <a:pt x="48739" y="226982"/>
                  <a:pt x="74304" y="204465"/>
                  <a:pt x="38100" y="228600"/>
                </a:cubicBezTo>
                <a:cubicBezTo>
                  <a:pt x="-12629" y="304691"/>
                  <a:pt x="48261" y="207828"/>
                  <a:pt x="23813" y="457200"/>
                </a:cubicBezTo>
                <a:cubicBezTo>
                  <a:pt x="22696" y="468593"/>
                  <a:pt x="8384" y="474915"/>
                  <a:pt x="4763" y="485775"/>
                </a:cubicBezTo>
                <a:lnTo>
                  <a:pt x="0" y="500062"/>
                </a:lnTo>
                <a:cubicBezTo>
                  <a:pt x="1588" y="509587"/>
                  <a:pt x="-1521" y="521305"/>
                  <a:pt x="4763" y="528637"/>
                </a:cubicBezTo>
                <a:cubicBezTo>
                  <a:pt x="10031" y="534783"/>
                  <a:pt x="20996" y="530558"/>
                  <a:pt x="28575" y="533400"/>
                </a:cubicBezTo>
                <a:cubicBezTo>
                  <a:pt x="33934" y="535410"/>
                  <a:pt x="37632" y="540600"/>
                  <a:pt x="42863" y="542925"/>
                </a:cubicBezTo>
                <a:cubicBezTo>
                  <a:pt x="52038" y="547003"/>
                  <a:pt x="62458" y="547960"/>
                  <a:pt x="71438" y="552450"/>
                </a:cubicBezTo>
                <a:lnTo>
                  <a:pt x="90488" y="561975"/>
                </a:lnTo>
                <a:cubicBezTo>
                  <a:pt x="106363" y="585787"/>
                  <a:pt x="95250" y="573087"/>
                  <a:pt x="128588" y="595312"/>
                </a:cubicBezTo>
                <a:lnTo>
                  <a:pt x="142875" y="604837"/>
                </a:lnTo>
                <a:lnTo>
                  <a:pt x="157163" y="614362"/>
                </a:lnTo>
                <a:cubicBezTo>
                  <a:pt x="177767" y="645269"/>
                  <a:pt x="152618" y="614486"/>
                  <a:pt x="185738" y="633412"/>
                </a:cubicBezTo>
                <a:cubicBezTo>
                  <a:pt x="191586" y="636754"/>
                  <a:pt x="194851" y="643388"/>
                  <a:pt x="200025" y="647700"/>
                </a:cubicBezTo>
                <a:cubicBezTo>
                  <a:pt x="212334" y="657958"/>
                  <a:pt x="214282" y="657215"/>
                  <a:pt x="228600" y="661987"/>
                </a:cubicBezTo>
                <a:cubicBezTo>
                  <a:pt x="233363" y="665162"/>
                  <a:pt x="239119" y="667204"/>
                  <a:pt x="242888" y="671512"/>
                </a:cubicBezTo>
                <a:cubicBezTo>
                  <a:pt x="250426" y="680127"/>
                  <a:pt x="250832" y="697310"/>
                  <a:pt x="261938" y="700087"/>
                </a:cubicBezTo>
                <a:lnTo>
                  <a:pt x="280988" y="704850"/>
                </a:lnTo>
                <a:cubicBezTo>
                  <a:pt x="285750" y="708025"/>
                  <a:pt x="291228" y="710328"/>
                  <a:pt x="295275" y="714375"/>
                </a:cubicBezTo>
                <a:cubicBezTo>
                  <a:pt x="299322" y="718422"/>
                  <a:pt x="299486" y="726536"/>
                  <a:pt x="304800" y="728662"/>
                </a:cubicBezTo>
                <a:cubicBezTo>
                  <a:pt x="309461" y="730526"/>
                  <a:pt x="314165" y="724884"/>
                  <a:pt x="319088" y="723900"/>
                </a:cubicBezTo>
                <a:cubicBezTo>
                  <a:pt x="322201" y="723277"/>
                  <a:pt x="325438" y="723900"/>
                  <a:pt x="328613" y="723900"/>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Freeform 119"/>
          <p:cNvSpPr/>
          <p:nvPr/>
        </p:nvSpPr>
        <p:spPr>
          <a:xfrm>
            <a:off x="903776" y="5948363"/>
            <a:ext cx="1001224" cy="367033"/>
          </a:xfrm>
          <a:custGeom>
            <a:avLst/>
            <a:gdLst>
              <a:gd name="connsiteX0" fmla="*/ 1001224 w 1001224"/>
              <a:gd name="connsiteY0" fmla="*/ 23812 h 367033"/>
              <a:gd name="connsiteX1" fmla="*/ 958362 w 1001224"/>
              <a:gd name="connsiteY1" fmla="*/ 28575 h 367033"/>
              <a:gd name="connsiteX2" fmla="*/ 944074 w 1001224"/>
              <a:gd name="connsiteY2" fmla="*/ 33337 h 367033"/>
              <a:gd name="connsiteX3" fmla="*/ 905974 w 1001224"/>
              <a:gd name="connsiteY3" fmla="*/ 47625 h 367033"/>
              <a:gd name="connsiteX4" fmla="*/ 801199 w 1001224"/>
              <a:gd name="connsiteY4" fmla="*/ 57150 h 367033"/>
              <a:gd name="connsiteX5" fmla="*/ 805962 w 1001224"/>
              <a:gd name="connsiteY5" fmla="*/ 114300 h 367033"/>
              <a:gd name="connsiteX6" fmla="*/ 825012 w 1001224"/>
              <a:gd name="connsiteY6" fmla="*/ 147637 h 367033"/>
              <a:gd name="connsiteX7" fmla="*/ 834537 w 1001224"/>
              <a:gd name="connsiteY7" fmla="*/ 161925 h 367033"/>
              <a:gd name="connsiteX8" fmla="*/ 839299 w 1001224"/>
              <a:gd name="connsiteY8" fmla="*/ 209550 h 367033"/>
              <a:gd name="connsiteX9" fmla="*/ 839299 w 1001224"/>
              <a:gd name="connsiteY9" fmla="*/ 242887 h 367033"/>
              <a:gd name="connsiteX10" fmla="*/ 820249 w 1001224"/>
              <a:gd name="connsiteY10" fmla="*/ 257175 h 367033"/>
              <a:gd name="connsiteX11" fmla="*/ 815487 w 1001224"/>
              <a:gd name="connsiteY11" fmla="*/ 271462 h 367033"/>
              <a:gd name="connsiteX12" fmla="*/ 825012 w 1001224"/>
              <a:gd name="connsiteY12" fmla="*/ 323850 h 367033"/>
              <a:gd name="connsiteX13" fmla="*/ 805962 w 1001224"/>
              <a:gd name="connsiteY13" fmla="*/ 366712 h 367033"/>
              <a:gd name="connsiteX14" fmla="*/ 791674 w 1001224"/>
              <a:gd name="connsiteY14" fmla="*/ 357187 h 367033"/>
              <a:gd name="connsiteX15" fmla="*/ 786912 w 1001224"/>
              <a:gd name="connsiteY15" fmla="*/ 342900 h 367033"/>
              <a:gd name="connsiteX16" fmla="*/ 777387 w 1001224"/>
              <a:gd name="connsiteY16" fmla="*/ 276225 h 367033"/>
              <a:gd name="connsiteX17" fmla="*/ 758337 w 1001224"/>
              <a:gd name="connsiteY17" fmla="*/ 247650 h 367033"/>
              <a:gd name="connsiteX18" fmla="*/ 748812 w 1001224"/>
              <a:gd name="connsiteY18" fmla="*/ 233362 h 367033"/>
              <a:gd name="connsiteX19" fmla="*/ 739287 w 1001224"/>
              <a:gd name="connsiteY19" fmla="*/ 200025 h 367033"/>
              <a:gd name="connsiteX20" fmla="*/ 720237 w 1001224"/>
              <a:gd name="connsiteY20" fmla="*/ 204787 h 367033"/>
              <a:gd name="connsiteX21" fmla="*/ 705949 w 1001224"/>
              <a:gd name="connsiteY21" fmla="*/ 209550 h 367033"/>
              <a:gd name="connsiteX22" fmla="*/ 663087 w 1001224"/>
              <a:gd name="connsiteY22" fmla="*/ 204787 h 367033"/>
              <a:gd name="connsiteX23" fmla="*/ 653562 w 1001224"/>
              <a:gd name="connsiteY23" fmla="*/ 190500 h 367033"/>
              <a:gd name="connsiteX24" fmla="*/ 634512 w 1001224"/>
              <a:gd name="connsiteY24" fmla="*/ 157162 h 367033"/>
              <a:gd name="connsiteX25" fmla="*/ 605937 w 1001224"/>
              <a:gd name="connsiteY25" fmla="*/ 138112 h 367033"/>
              <a:gd name="connsiteX26" fmla="*/ 367812 w 1001224"/>
              <a:gd name="connsiteY26" fmla="*/ 138112 h 367033"/>
              <a:gd name="connsiteX27" fmla="*/ 353524 w 1001224"/>
              <a:gd name="connsiteY27" fmla="*/ 133350 h 367033"/>
              <a:gd name="connsiteX28" fmla="*/ 339237 w 1001224"/>
              <a:gd name="connsiteY28" fmla="*/ 123825 h 367033"/>
              <a:gd name="connsiteX29" fmla="*/ 315424 w 1001224"/>
              <a:gd name="connsiteY29" fmla="*/ 119062 h 367033"/>
              <a:gd name="connsiteX30" fmla="*/ 301137 w 1001224"/>
              <a:gd name="connsiteY30" fmla="*/ 114300 h 367033"/>
              <a:gd name="connsiteX31" fmla="*/ 286849 w 1001224"/>
              <a:gd name="connsiteY31" fmla="*/ 100012 h 367033"/>
              <a:gd name="connsiteX32" fmla="*/ 282087 w 1001224"/>
              <a:gd name="connsiteY32" fmla="*/ 85725 h 367033"/>
              <a:gd name="connsiteX33" fmla="*/ 277324 w 1001224"/>
              <a:gd name="connsiteY33" fmla="*/ 23812 h 367033"/>
              <a:gd name="connsiteX34" fmla="*/ 243987 w 1001224"/>
              <a:gd name="connsiteY34" fmla="*/ 0 h 367033"/>
              <a:gd name="connsiteX35" fmla="*/ 163024 w 1001224"/>
              <a:gd name="connsiteY35" fmla="*/ 9525 h 367033"/>
              <a:gd name="connsiteX36" fmla="*/ 129687 w 1001224"/>
              <a:gd name="connsiteY36" fmla="*/ 28575 h 367033"/>
              <a:gd name="connsiteX37" fmla="*/ 120162 w 1001224"/>
              <a:gd name="connsiteY37" fmla="*/ 47625 h 367033"/>
              <a:gd name="connsiteX38" fmla="*/ 115399 w 1001224"/>
              <a:gd name="connsiteY38" fmla="*/ 61912 h 367033"/>
              <a:gd name="connsiteX39" fmla="*/ 101112 w 1001224"/>
              <a:gd name="connsiteY39" fmla="*/ 66675 h 367033"/>
              <a:gd name="connsiteX40" fmla="*/ 86824 w 1001224"/>
              <a:gd name="connsiteY40" fmla="*/ 76200 h 367033"/>
              <a:gd name="connsiteX41" fmla="*/ 43962 w 1001224"/>
              <a:gd name="connsiteY41" fmla="*/ 90487 h 367033"/>
              <a:gd name="connsiteX42" fmla="*/ 34437 w 1001224"/>
              <a:gd name="connsiteY42" fmla="*/ 119062 h 367033"/>
              <a:gd name="connsiteX43" fmla="*/ 24912 w 1001224"/>
              <a:gd name="connsiteY43" fmla="*/ 190500 h 367033"/>
              <a:gd name="connsiteX44" fmla="*/ 15387 w 1001224"/>
              <a:gd name="connsiteY44" fmla="*/ 204787 h 367033"/>
              <a:gd name="connsiteX45" fmla="*/ 5862 w 1001224"/>
              <a:gd name="connsiteY45" fmla="*/ 233362 h 367033"/>
              <a:gd name="connsiteX46" fmla="*/ 1099 w 1001224"/>
              <a:gd name="connsiteY46" fmla="*/ 290512 h 36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01224" h="367033">
                <a:moveTo>
                  <a:pt x="1001224" y="23812"/>
                </a:moveTo>
                <a:cubicBezTo>
                  <a:pt x="986937" y="25400"/>
                  <a:pt x="972542" y="26212"/>
                  <a:pt x="958362" y="28575"/>
                </a:cubicBezTo>
                <a:cubicBezTo>
                  <a:pt x="953410" y="29400"/>
                  <a:pt x="948775" y="31574"/>
                  <a:pt x="944074" y="33337"/>
                </a:cubicBezTo>
                <a:cubicBezTo>
                  <a:pt x="940596" y="34641"/>
                  <a:pt x="913694" y="46081"/>
                  <a:pt x="905974" y="47625"/>
                </a:cubicBezTo>
                <a:cubicBezTo>
                  <a:pt x="873431" y="54134"/>
                  <a:pt x="831920" y="55102"/>
                  <a:pt x="801199" y="57150"/>
                </a:cubicBezTo>
                <a:cubicBezTo>
                  <a:pt x="802787" y="76200"/>
                  <a:pt x="803436" y="95352"/>
                  <a:pt x="805962" y="114300"/>
                </a:cubicBezTo>
                <a:cubicBezTo>
                  <a:pt x="807989" y="129505"/>
                  <a:pt x="816005" y="135027"/>
                  <a:pt x="825012" y="147637"/>
                </a:cubicBezTo>
                <a:cubicBezTo>
                  <a:pt x="828339" y="152295"/>
                  <a:pt x="831362" y="157162"/>
                  <a:pt x="834537" y="161925"/>
                </a:cubicBezTo>
                <a:cubicBezTo>
                  <a:pt x="836124" y="177800"/>
                  <a:pt x="836873" y="193781"/>
                  <a:pt x="839299" y="209550"/>
                </a:cubicBezTo>
                <a:cubicBezTo>
                  <a:pt x="841595" y="224474"/>
                  <a:pt x="851195" y="226232"/>
                  <a:pt x="839299" y="242887"/>
                </a:cubicBezTo>
                <a:cubicBezTo>
                  <a:pt x="834685" y="249346"/>
                  <a:pt x="826599" y="252412"/>
                  <a:pt x="820249" y="257175"/>
                </a:cubicBezTo>
                <a:cubicBezTo>
                  <a:pt x="818662" y="261937"/>
                  <a:pt x="815487" y="266442"/>
                  <a:pt x="815487" y="271462"/>
                </a:cubicBezTo>
                <a:cubicBezTo>
                  <a:pt x="815487" y="298391"/>
                  <a:pt x="818314" y="303756"/>
                  <a:pt x="825012" y="323850"/>
                </a:cubicBezTo>
                <a:cubicBezTo>
                  <a:pt x="823752" y="333927"/>
                  <a:pt x="830773" y="370848"/>
                  <a:pt x="805962" y="366712"/>
                </a:cubicBezTo>
                <a:cubicBezTo>
                  <a:pt x="800316" y="365771"/>
                  <a:pt x="796437" y="360362"/>
                  <a:pt x="791674" y="357187"/>
                </a:cubicBezTo>
                <a:cubicBezTo>
                  <a:pt x="790087" y="352425"/>
                  <a:pt x="787622" y="347869"/>
                  <a:pt x="786912" y="342900"/>
                </a:cubicBezTo>
                <a:cubicBezTo>
                  <a:pt x="785991" y="336456"/>
                  <a:pt x="786463" y="292563"/>
                  <a:pt x="777387" y="276225"/>
                </a:cubicBezTo>
                <a:cubicBezTo>
                  <a:pt x="771828" y="266218"/>
                  <a:pt x="764687" y="257175"/>
                  <a:pt x="758337" y="247650"/>
                </a:cubicBezTo>
                <a:cubicBezTo>
                  <a:pt x="755162" y="242887"/>
                  <a:pt x="750622" y="238792"/>
                  <a:pt x="748812" y="233362"/>
                </a:cubicBezTo>
                <a:cubicBezTo>
                  <a:pt x="741979" y="212866"/>
                  <a:pt x="745266" y="223945"/>
                  <a:pt x="739287" y="200025"/>
                </a:cubicBezTo>
                <a:cubicBezTo>
                  <a:pt x="732937" y="201612"/>
                  <a:pt x="726531" y="202989"/>
                  <a:pt x="720237" y="204787"/>
                </a:cubicBezTo>
                <a:cubicBezTo>
                  <a:pt x="715410" y="206166"/>
                  <a:pt x="710969" y="209550"/>
                  <a:pt x="705949" y="209550"/>
                </a:cubicBezTo>
                <a:cubicBezTo>
                  <a:pt x="691574" y="209550"/>
                  <a:pt x="677374" y="206375"/>
                  <a:pt x="663087" y="204787"/>
                </a:cubicBezTo>
                <a:cubicBezTo>
                  <a:pt x="659912" y="200025"/>
                  <a:pt x="655817" y="195761"/>
                  <a:pt x="653562" y="190500"/>
                </a:cubicBezTo>
                <a:cubicBezTo>
                  <a:pt x="642939" y="165715"/>
                  <a:pt x="657776" y="175257"/>
                  <a:pt x="634512" y="157162"/>
                </a:cubicBezTo>
                <a:cubicBezTo>
                  <a:pt x="625476" y="150134"/>
                  <a:pt x="605937" y="138112"/>
                  <a:pt x="605937" y="138112"/>
                </a:cubicBezTo>
                <a:cubicBezTo>
                  <a:pt x="513071" y="140692"/>
                  <a:pt x="452207" y="148041"/>
                  <a:pt x="367812" y="138112"/>
                </a:cubicBezTo>
                <a:cubicBezTo>
                  <a:pt x="362826" y="137525"/>
                  <a:pt x="358287" y="134937"/>
                  <a:pt x="353524" y="133350"/>
                </a:cubicBezTo>
                <a:cubicBezTo>
                  <a:pt x="348762" y="130175"/>
                  <a:pt x="344596" y="125835"/>
                  <a:pt x="339237" y="123825"/>
                </a:cubicBezTo>
                <a:cubicBezTo>
                  <a:pt x="331658" y="120983"/>
                  <a:pt x="323277" y="121025"/>
                  <a:pt x="315424" y="119062"/>
                </a:cubicBezTo>
                <a:cubicBezTo>
                  <a:pt x="310554" y="117844"/>
                  <a:pt x="305899" y="115887"/>
                  <a:pt x="301137" y="114300"/>
                </a:cubicBezTo>
                <a:cubicBezTo>
                  <a:pt x="296374" y="109537"/>
                  <a:pt x="290585" y="105616"/>
                  <a:pt x="286849" y="100012"/>
                </a:cubicBezTo>
                <a:cubicBezTo>
                  <a:pt x="284064" y="95835"/>
                  <a:pt x="282710" y="90706"/>
                  <a:pt x="282087" y="85725"/>
                </a:cubicBezTo>
                <a:cubicBezTo>
                  <a:pt x="279520" y="65186"/>
                  <a:pt x="282344" y="43893"/>
                  <a:pt x="277324" y="23812"/>
                </a:cubicBezTo>
                <a:cubicBezTo>
                  <a:pt x="274566" y="12779"/>
                  <a:pt x="251616" y="3815"/>
                  <a:pt x="243987" y="0"/>
                </a:cubicBezTo>
                <a:cubicBezTo>
                  <a:pt x="227430" y="1273"/>
                  <a:pt x="185748" y="1003"/>
                  <a:pt x="163024" y="9525"/>
                </a:cubicBezTo>
                <a:cubicBezTo>
                  <a:pt x="149211" y="14705"/>
                  <a:pt x="141531" y="20679"/>
                  <a:pt x="129687" y="28575"/>
                </a:cubicBezTo>
                <a:cubicBezTo>
                  <a:pt x="126512" y="34925"/>
                  <a:pt x="122959" y="41100"/>
                  <a:pt x="120162" y="47625"/>
                </a:cubicBezTo>
                <a:cubicBezTo>
                  <a:pt x="118184" y="52239"/>
                  <a:pt x="118949" y="58362"/>
                  <a:pt x="115399" y="61912"/>
                </a:cubicBezTo>
                <a:cubicBezTo>
                  <a:pt x="111849" y="65462"/>
                  <a:pt x="105602" y="64430"/>
                  <a:pt x="101112" y="66675"/>
                </a:cubicBezTo>
                <a:cubicBezTo>
                  <a:pt x="95992" y="69235"/>
                  <a:pt x="92108" y="73999"/>
                  <a:pt x="86824" y="76200"/>
                </a:cubicBezTo>
                <a:cubicBezTo>
                  <a:pt x="72922" y="81992"/>
                  <a:pt x="43962" y="90487"/>
                  <a:pt x="43962" y="90487"/>
                </a:cubicBezTo>
                <a:cubicBezTo>
                  <a:pt x="40787" y="100012"/>
                  <a:pt x="35436" y="109072"/>
                  <a:pt x="34437" y="119062"/>
                </a:cubicBezTo>
                <a:cubicBezTo>
                  <a:pt x="33819" y="125246"/>
                  <a:pt x="30291" y="176156"/>
                  <a:pt x="24912" y="190500"/>
                </a:cubicBezTo>
                <a:cubicBezTo>
                  <a:pt x="22902" y="195859"/>
                  <a:pt x="17712" y="199557"/>
                  <a:pt x="15387" y="204787"/>
                </a:cubicBezTo>
                <a:cubicBezTo>
                  <a:pt x="11309" y="213962"/>
                  <a:pt x="9037" y="223837"/>
                  <a:pt x="5862" y="233362"/>
                </a:cubicBezTo>
                <a:cubicBezTo>
                  <a:pt x="-3419" y="261205"/>
                  <a:pt x="1099" y="242626"/>
                  <a:pt x="1099" y="290512"/>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Freeform 120"/>
          <p:cNvSpPr/>
          <p:nvPr/>
        </p:nvSpPr>
        <p:spPr>
          <a:xfrm>
            <a:off x="1147763" y="5619750"/>
            <a:ext cx="1181100" cy="390525"/>
          </a:xfrm>
          <a:custGeom>
            <a:avLst/>
            <a:gdLst>
              <a:gd name="connsiteX0" fmla="*/ 1081087 w 1181100"/>
              <a:gd name="connsiteY0" fmla="*/ 209550 h 390525"/>
              <a:gd name="connsiteX1" fmla="*/ 1057275 w 1181100"/>
              <a:gd name="connsiteY1" fmla="*/ 204788 h 390525"/>
              <a:gd name="connsiteX2" fmla="*/ 1028700 w 1181100"/>
              <a:gd name="connsiteY2" fmla="*/ 185738 h 390525"/>
              <a:gd name="connsiteX3" fmla="*/ 1014412 w 1181100"/>
              <a:gd name="connsiteY3" fmla="*/ 180975 h 390525"/>
              <a:gd name="connsiteX4" fmla="*/ 1033462 w 1181100"/>
              <a:gd name="connsiteY4" fmla="*/ 190500 h 390525"/>
              <a:gd name="connsiteX5" fmla="*/ 1062037 w 1181100"/>
              <a:gd name="connsiteY5" fmla="*/ 209550 h 390525"/>
              <a:gd name="connsiteX6" fmla="*/ 1085850 w 1181100"/>
              <a:gd name="connsiteY6" fmla="*/ 185738 h 390525"/>
              <a:gd name="connsiteX7" fmla="*/ 1114425 w 1181100"/>
              <a:gd name="connsiteY7" fmla="*/ 166688 h 390525"/>
              <a:gd name="connsiteX8" fmla="*/ 1128712 w 1181100"/>
              <a:gd name="connsiteY8" fmla="*/ 133350 h 390525"/>
              <a:gd name="connsiteX9" fmla="*/ 1143000 w 1181100"/>
              <a:gd name="connsiteY9" fmla="*/ 123825 h 390525"/>
              <a:gd name="connsiteX10" fmla="*/ 1166812 w 1181100"/>
              <a:gd name="connsiteY10" fmla="*/ 90488 h 390525"/>
              <a:gd name="connsiteX11" fmla="*/ 1176337 w 1181100"/>
              <a:gd name="connsiteY11" fmla="*/ 76200 h 390525"/>
              <a:gd name="connsiteX12" fmla="*/ 1181100 w 1181100"/>
              <a:gd name="connsiteY12" fmla="*/ 61913 h 390525"/>
              <a:gd name="connsiteX13" fmla="*/ 1162050 w 1181100"/>
              <a:gd name="connsiteY13" fmla="*/ 4763 h 390525"/>
              <a:gd name="connsiteX14" fmla="*/ 1147762 w 1181100"/>
              <a:gd name="connsiteY14" fmla="*/ 0 h 390525"/>
              <a:gd name="connsiteX15" fmla="*/ 1109662 w 1181100"/>
              <a:gd name="connsiteY15" fmla="*/ 4763 h 390525"/>
              <a:gd name="connsiteX16" fmla="*/ 1081087 w 1181100"/>
              <a:gd name="connsiteY16" fmla="*/ 23813 h 390525"/>
              <a:gd name="connsiteX17" fmla="*/ 1052512 w 1181100"/>
              <a:gd name="connsiteY17" fmla="*/ 33338 h 390525"/>
              <a:gd name="connsiteX18" fmla="*/ 1038225 w 1181100"/>
              <a:gd name="connsiteY18" fmla="*/ 38100 h 390525"/>
              <a:gd name="connsiteX19" fmla="*/ 1009650 w 1181100"/>
              <a:gd name="connsiteY19" fmla="*/ 57150 h 390525"/>
              <a:gd name="connsiteX20" fmla="*/ 981075 w 1181100"/>
              <a:gd name="connsiteY20" fmla="*/ 71438 h 390525"/>
              <a:gd name="connsiteX21" fmla="*/ 942975 w 1181100"/>
              <a:gd name="connsiteY21" fmla="*/ 76200 h 390525"/>
              <a:gd name="connsiteX22" fmla="*/ 876300 w 1181100"/>
              <a:gd name="connsiteY22" fmla="*/ 90488 h 390525"/>
              <a:gd name="connsiteX23" fmla="*/ 833437 w 1181100"/>
              <a:gd name="connsiteY23" fmla="*/ 109538 h 390525"/>
              <a:gd name="connsiteX24" fmla="*/ 804862 w 1181100"/>
              <a:gd name="connsiteY24" fmla="*/ 119063 h 390525"/>
              <a:gd name="connsiteX25" fmla="*/ 790575 w 1181100"/>
              <a:gd name="connsiteY25" fmla="*/ 128588 h 390525"/>
              <a:gd name="connsiteX26" fmla="*/ 757237 w 1181100"/>
              <a:gd name="connsiteY26" fmla="*/ 138113 h 390525"/>
              <a:gd name="connsiteX27" fmla="*/ 728662 w 1181100"/>
              <a:gd name="connsiteY27" fmla="*/ 157163 h 390525"/>
              <a:gd name="connsiteX28" fmla="*/ 704850 w 1181100"/>
              <a:gd name="connsiteY28" fmla="*/ 176213 h 390525"/>
              <a:gd name="connsiteX29" fmla="*/ 695325 w 1181100"/>
              <a:gd name="connsiteY29" fmla="*/ 190500 h 390525"/>
              <a:gd name="connsiteX30" fmla="*/ 666750 w 1181100"/>
              <a:gd name="connsiteY30" fmla="*/ 204788 h 390525"/>
              <a:gd name="connsiteX31" fmla="*/ 652462 w 1181100"/>
              <a:gd name="connsiteY31" fmla="*/ 214313 h 390525"/>
              <a:gd name="connsiteX32" fmla="*/ 614362 w 1181100"/>
              <a:gd name="connsiteY32" fmla="*/ 209550 h 390525"/>
              <a:gd name="connsiteX33" fmla="*/ 600075 w 1181100"/>
              <a:gd name="connsiteY33" fmla="*/ 238125 h 390525"/>
              <a:gd name="connsiteX34" fmla="*/ 585787 w 1181100"/>
              <a:gd name="connsiteY34" fmla="*/ 247650 h 390525"/>
              <a:gd name="connsiteX35" fmla="*/ 576262 w 1181100"/>
              <a:gd name="connsiteY35" fmla="*/ 261938 h 390525"/>
              <a:gd name="connsiteX36" fmla="*/ 547687 w 1181100"/>
              <a:gd name="connsiteY36" fmla="*/ 276225 h 390525"/>
              <a:gd name="connsiteX37" fmla="*/ 523875 w 1181100"/>
              <a:gd name="connsiteY37" fmla="*/ 280988 h 390525"/>
              <a:gd name="connsiteX38" fmla="*/ 509587 w 1181100"/>
              <a:gd name="connsiteY38" fmla="*/ 285750 h 390525"/>
              <a:gd name="connsiteX39" fmla="*/ 495300 w 1181100"/>
              <a:gd name="connsiteY39" fmla="*/ 300038 h 390525"/>
              <a:gd name="connsiteX40" fmla="*/ 481012 w 1181100"/>
              <a:gd name="connsiteY40" fmla="*/ 304800 h 390525"/>
              <a:gd name="connsiteX41" fmla="*/ 466725 w 1181100"/>
              <a:gd name="connsiteY41" fmla="*/ 314325 h 390525"/>
              <a:gd name="connsiteX42" fmla="*/ 452437 w 1181100"/>
              <a:gd name="connsiteY42" fmla="*/ 319088 h 390525"/>
              <a:gd name="connsiteX43" fmla="*/ 423862 w 1181100"/>
              <a:gd name="connsiteY43" fmla="*/ 333375 h 390525"/>
              <a:gd name="connsiteX44" fmla="*/ 409575 w 1181100"/>
              <a:gd name="connsiteY44" fmla="*/ 342900 h 390525"/>
              <a:gd name="connsiteX45" fmla="*/ 347662 w 1181100"/>
              <a:gd name="connsiteY45" fmla="*/ 352425 h 390525"/>
              <a:gd name="connsiteX46" fmla="*/ 319087 w 1181100"/>
              <a:gd name="connsiteY46" fmla="*/ 371475 h 390525"/>
              <a:gd name="connsiteX47" fmla="*/ 304800 w 1181100"/>
              <a:gd name="connsiteY47" fmla="*/ 376238 h 390525"/>
              <a:gd name="connsiteX48" fmla="*/ 195262 w 1181100"/>
              <a:gd name="connsiteY48" fmla="*/ 381000 h 390525"/>
              <a:gd name="connsiteX49" fmla="*/ 147637 w 1181100"/>
              <a:gd name="connsiteY49" fmla="*/ 390525 h 390525"/>
              <a:gd name="connsiteX50" fmla="*/ 114300 w 1181100"/>
              <a:gd name="connsiteY50" fmla="*/ 385763 h 390525"/>
              <a:gd name="connsiteX51" fmla="*/ 85725 w 1181100"/>
              <a:gd name="connsiteY51" fmla="*/ 371475 h 390525"/>
              <a:gd name="connsiteX52" fmla="*/ 71437 w 1181100"/>
              <a:gd name="connsiteY52" fmla="*/ 361950 h 390525"/>
              <a:gd name="connsiteX53" fmla="*/ 38100 w 1181100"/>
              <a:gd name="connsiteY53" fmla="*/ 323850 h 390525"/>
              <a:gd name="connsiteX54" fmla="*/ 28575 w 1181100"/>
              <a:gd name="connsiteY54" fmla="*/ 309563 h 390525"/>
              <a:gd name="connsiteX55" fmla="*/ 0 w 1181100"/>
              <a:gd name="connsiteY55" fmla="*/ 280988 h 390525"/>
              <a:gd name="connsiteX56" fmla="*/ 28575 w 1181100"/>
              <a:gd name="connsiteY56" fmla="*/ 266700 h 390525"/>
              <a:gd name="connsiteX57" fmla="*/ 57150 w 1181100"/>
              <a:gd name="connsiteY57" fmla="*/ 242888 h 390525"/>
              <a:gd name="connsiteX58" fmla="*/ 66675 w 1181100"/>
              <a:gd name="connsiteY58" fmla="*/ 228600 h 390525"/>
              <a:gd name="connsiteX59" fmla="*/ 71437 w 1181100"/>
              <a:gd name="connsiteY59" fmla="*/ 214313 h 390525"/>
              <a:gd name="connsiteX60" fmla="*/ 76200 w 1181100"/>
              <a:gd name="connsiteY60" fmla="*/ 195263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181100" h="390525">
                <a:moveTo>
                  <a:pt x="1081087" y="209550"/>
                </a:moveTo>
                <a:cubicBezTo>
                  <a:pt x="1073150" y="207963"/>
                  <a:pt x="1064644" y="208137"/>
                  <a:pt x="1057275" y="204788"/>
                </a:cubicBezTo>
                <a:cubicBezTo>
                  <a:pt x="1046853" y="200051"/>
                  <a:pt x="1039560" y="189358"/>
                  <a:pt x="1028700" y="185738"/>
                </a:cubicBezTo>
                <a:cubicBezTo>
                  <a:pt x="1023937" y="184150"/>
                  <a:pt x="1010862" y="177425"/>
                  <a:pt x="1014412" y="180975"/>
                </a:cubicBezTo>
                <a:cubicBezTo>
                  <a:pt x="1019432" y="185995"/>
                  <a:pt x="1027685" y="186373"/>
                  <a:pt x="1033462" y="190500"/>
                </a:cubicBezTo>
                <a:cubicBezTo>
                  <a:pt x="1064677" y="212796"/>
                  <a:pt x="1031390" y="199335"/>
                  <a:pt x="1062037" y="209550"/>
                </a:cubicBezTo>
                <a:cubicBezTo>
                  <a:pt x="1095544" y="198383"/>
                  <a:pt x="1056426" y="215162"/>
                  <a:pt x="1085850" y="185738"/>
                </a:cubicBezTo>
                <a:cubicBezTo>
                  <a:pt x="1093945" y="177643"/>
                  <a:pt x="1114425" y="166688"/>
                  <a:pt x="1114425" y="166688"/>
                </a:cubicBezTo>
                <a:cubicBezTo>
                  <a:pt x="1117734" y="156761"/>
                  <a:pt x="1122172" y="141198"/>
                  <a:pt x="1128712" y="133350"/>
                </a:cubicBezTo>
                <a:cubicBezTo>
                  <a:pt x="1132376" y="128953"/>
                  <a:pt x="1138237" y="127000"/>
                  <a:pt x="1143000" y="123825"/>
                </a:cubicBezTo>
                <a:cubicBezTo>
                  <a:pt x="1165456" y="90142"/>
                  <a:pt x="1137264" y="131857"/>
                  <a:pt x="1166812" y="90488"/>
                </a:cubicBezTo>
                <a:cubicBezTo>
                  <a:pt x="1170139" y="85830"/>
                  <a:pt x="1173777" y="81320"/>
                  <a:pt x="1176337" y="76200"/>
                </a:cubicBezTo>
                <a:cubicBezTo>
                  <a:pt x="1178582" y="71710"/>
                  <a:pt x="1179512" y="66675"/>
                  <a:pt x="1181100" y="61913"/>
                </a:cubicBezTo>
                <a:cubicBezTo>
                  <a:pt x="1177115" y="22071"/>
                  <a:pt x="1189128" y="18302"/>
                  <a:pt x="1162050" y="4763"/>
                </a:cubicBezTo>
                <a:cubicBezTo>
                  <a:pt x="1157560" y="2518"/>
                  <a:pt x="1152525" y="1588"/>
                  <a:pt x="1147762" y="0"/>
                </a:cubicBezTo>
                <a:cubicBezTo>
                  <a:pt x="1135062" y="1588"/>
                  <a:pt x="1121715" y="458"/>
                  <a:pt x="1109662" y="4763"/>
                </a:cubicBezTo>
                <a:cubicBezTo>
                  <a:pt x="1098881" y="8613"/>
                  <a:pt x="1091947" y="20193"/>
                  <a:pt x="1081087" y="23813"/>
                </a:cubicBezTo>
                <a:lnTo>
                  <a:pt x="1052512" y="33338"/>
                </a:lnTo>
                <a:lnTo>
                  <a:pt x="1038225" y="38100"/>
                </a:lnTo>
                <a:lnTo>
                  <a:pt x="1009650" y="57150"/>
                </a:lnTo>
                <a:cubicBezTo>
                  <a:pt x="998213" y="64774"/>
                  <a:pt x="994628" y="68974"/>
                  <a:pt x="981075" y="71438"/>
                </a:cubicBezTo>
                <a:cubicBezTo>
                  <a:pt x="968483" y="73728"/>
                  <a:pt x="955675" y="74613"/>
                  <a:pt x="942975" y="76200"/>
                </a:cubicBezTo>
                <a:cubicBezTo>
                  <a:pt x="892240" y="96494"/>
                  <a:pt x="950486" y="75650"/>
                  <a:pt x="876300" y="90488"/>
                </a:cubicBezTo>
                <a:cubicBezTo>
                  <a:pt x="824739" y="100801"/>
                  <a:pt x="866088" y="95027"/>
                  <a:pt x="833437" y="109538"/>
                </a:cubicBezTo>
                <a:cubicBezTo>
                  <a:pt x="824262" y="113616"/>
                  <a:pt x="813216" y="113494"/>
                  <a:pt x="804862" y="119063"/>
                </a:cubicBezTo>
                <a:cubicBezTo>
                  <a:pt x="800100" y="122238"/>
                  <a:pt x="795836" y="126333"/>
                  <a:pt x="790575" y="128588"/>
                </a:cubicBezTo>
                <a:cubicBezTo>
                  <a:pt x="779775" y="133216"/>
                  <a:pt x="767671" y="132316"/>
                  <a:pt x="757237" y="138113"/>
                </a:cubicBezTo>
                <a:cubicBezTo>
                  <a:pt x="747230" y="143672"/>
                  <a:pt x="728662" y="157163"/>
                  <a:pt x="728662" y="157163"/>
                </a:cubicBezTo>
                <a:cubicBezTo>
                  <a:pt x="701365" y="198107"/>
                  <a:pt x="737712" y="149923"/>
                  <a:pt x="704850" y="176213"/>
                </a:cubicBezTo>
                <a:cubicBezTo>
                  <a:pt x="700381" y="179789"/>
                  <a:pt x="699372" y="186453"/>
                  <a:pt x="695325" y="190500"/>
                </a:cubicBezTo>
                <a:cubicBezTo>
                  <a:pt x="681677" y="204147"/>
                  <a:pt x="682242" y="197042"/>
                  <a:pt x="666750" y="204788"/>
                </a:cubicBezTo>
                <a:cubicBezTo>
                  <a:pt x="661630" y="207348"/>
                  <a:pt x="657225" y="211138"/>
                  <a:pt x="652462" y="214313"/>
                </a:cubicBezTo>
                <a:cubicBezTo>
                  <a:pt x="639762" y="212725"/>
                  <a:pt x="626912" y="207040"/>
                  <a:pt x="614362" y="209550"/>
                </a:cubicBezTo>
                <a:cubicBezTo>
                  <a:pt x="604802" y="211462"/>
                  <a:pt x="604235" y="232925"/>
                  <a:pt x="600075" y="238125"/>
                </a:cubicBezTo>
                <a:cubicBezTo>
                  <a:pt x="596499" y="242595"/>
                  <a:pt x="590550" y="244475"/>
                  <a:pt x="585787" y="247650"/>
                </a:cubicBezTo>
                <a:cubicBezTo>
                  <a:pt x="582612" y="252413"/>
                  <a:pt x="580309" y="257890"/>
                  <a:pt x="576262" y="261938"/>
                </a:cubicBezTo>
                <a:cubicBezTo>
                  <a:pt x="568501" y="269700"/>
                  <a:pt x="558018" y="273642"/>
                  <a:pt x="547687" y="276225"/>
                </a:cubicBezTo>
                <a:cubicBezTo>
                  <a:pt x="539834" y="278188"/>
                  <a:pt x="531728" y="279025"/>
                  <a:pt x="523875" y="280988"/>
                </a:cubicBezTo>
                <a:cubicBezTo>
                  <a:pt x="519005" y="282206"/>
                  <a:pt x="514350" y="284163"/>
                  <a:pt x="509587" y="285750"/>
                </a:cubicBezTo>
                <a:cubicBezTo>
                  <a:pt x="504825" y="290513"/>
                  <a:pt x="500904" y="296302"/>
                  <a:pt x="495300" y="300038"/>
                </a:cubicBezTo>
                <a:cubicBezTo>
                  <a:pt x="491123" y="302823"/>
                  <a:pt x="485502" y="302555"/>
                  <a:pt x="481012" y="304800"/>
                </a:cubicBezTo>
                <a:cubicBezTo>
                  <a:pt x="475893" y="307360"/>
                  <a:pt x="471844" y="311765"/>
                  <a:pt x="466725" y="314325"/>
                </a:cubicBezTo>
                <a:cubicBezTo>
                  <a:pt x="462235" y="316570"/>
                  <a:pt x="456927" y="316843"/>
                  <a:pt x="452437" y="319088"/>
                </a:cubicBezTo>
                <a:cubicBezTo>
                  <a:pt x="415515" y="337549"/>
                  <a:pt x="459769" y="321408"/>
                  <a:pt x="423862" y="333375"/>
                </a:cubicBezTo>
                <a:cubicBezTo>
                  <a:pt x="419100" y="336550"/>
                  <a:pt x="414934" y="340890"/>
                  <a:pt x="409575" y="342900"/>
                </a:cubicBezTo>
                <a:cubicBezTo>
                  <a:pt x="398663" y="346992"/>
                  <a:pt x="353554" y="351689"/>
                  <a:pt x="347662" y="352425"/>
                </a:cubicBezTo>
                <a:cubicBezTo>
                  <a:pt x="313691" y="363750"/>
                  <a:pt x="354761" y="347692"/>
                  <a:pt x="319087" y="371475"/>
                </a:cubicBezTo>
                <a:cubicBezTo>
                  <a:pt x="314910" y="374260"/>
                  <a:pt x="309805" y="375853"/>
                  <a:pt x="304800" y="376238"/>
                </a:cubicBezTo>
                <a:cubicBezTo>
                  <a:pt x="268360" y="379041"/>
                  <a:pt x="231775" y="379413"/>
                  <a:pt x="195262" y="381000"/>
                </a:cubicBezTo>
                <a:cubicBezTo>
                  <a:pt x="177666" y="386866"/>
                  <a:pt x="169531" y="390525"/>
                  <a:pt x="147637" y="390525"/>
                </a:cubicBezTo>
                <a:cubicBezTo>
                  <a:pt x="136412" y="390525"/>
                  <a:pt x="125412" y="387350"/>
                  <a:pt x="114300" y="385763"/>
                </a:cubicBezTo>
                <a:cubicBezTo>
                  <a:pt x="73351" y="358465"/>
                  <a:pt x="125161" y="391194"/>
                  <a:pt x="85725" y="371475"/>
                </a:cubicBezTo>
                <a:cubicBezTo>
                  <a:pt x="80605" y="368915"/>
                  <a:pt x="76200" y="365125"/>
                  <a:pt x="71437" y="361950"/>
                </a:cubicBezTo>
                <a:cubicBezTo>
                  <a:pt x="49212" y="328613"/>
                  <a:pt x="61912" y="339725"/>
                  <a:pt x="38100" y="323850"/>
                </a:cubicBezTo>
                <a:cubicBezTo>
                  <a:pt x="34925" y="319088"/>
                  <a:pt x="32378" y="313841"/>
                  <a:pt x="28575" y="309563"/>
                </a:cubicBezTo>
                <a:cubicBezTo>
                  <a:pt x="19626" y="299495"/>
                  <a:pt x="0" y="280988"/>
                  <a:pt x="0" y="280988"/>
                </a:cubicBezTo>
                <a:cubicBezTo>
                  <a:pt x="40943" y="253692"/>
                  <a:pt x="-10859" y="286418"/>
                  <a:pt x="28575" y="266700"/>
                </a:cubicBezTo>
                <a:cubicBezTo>
                  <a:pt x="39276" y="261349"/>
                  <a:pt x="49628" y="251914"/>
                  <a:pt x="57150" y="242888"/>
                </a:cubicBezTo>
                <a:cubicBezTo>
                  <a:pt x="60814" y="238491"/>
                  <a:pt x="63500" y="233363"/>
                  <a:pt x="66675" y="228600"/>
                </a:cubicBezTo>
                <a:cubicBezTo>
                  <a:pt x="68262" y="223838"/>
                  <a:pt x="70058" y="219140"/>
                  <a:pt x="71437" y="214313"/>
                </a:cubicBezTo>
                <a:cubicBezTo>
                  <a:pt x="73235" y="208019"/>
                  <a:pt x="76200" y="195263"/>
                  <a:pt x="76200" y="195263"/>
                </a:cubicBezTo>
              </a:path>
            </a:pathLst>
          </a:cu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TextBox 99"/>
          <p:cNvSpPr txBox="1"/>
          <p:nvPr/>
        </p:nvSpPr>
        <p:spPr>
          <a:xfrm>
            <a:off x="2885647" y="5984369"/>
            <a:ext cx="4318811" cy="369332"/>
          </a:xfrm>
          <a:prstGeom prst="rect">
            <a:avLst/>
          </a:prstGeom>
          <a:noFill/>
        </p:spPr>
        <p:txBody>
          <a:bodyPr wrap="none" rtlCol="0">
            <a:spAutoFit/>
          </a:bodyPr>
          <a:lstStyle/>
          <a:p>
            <a:r>
              <a:rPr lang="en-GB" dirty="0" smtClean="0"/>
              <a:t>The passage tomb in the Giant's Ring</a:t>
            </a:r>
            <a:endParaRPr lang="en-GB" dirty="0"/>
          </a:p>
        </p:txBody>
      </p:sp>
    </p:spTree>
    <p:extLst>
      <p:ext uri="{BB962C8B-B14F-4D97-AF65-F5344CB8AC3E}">
        <p14:creationId xmlns:p14="http://schemas.microsoft.com/office/powerpoint/2010/main" val="1254171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i="1" dirty="0">
                <a:solidFill>
                  <a:schemeClr val="tx1"/>
                </a:solidFill>
              </a:rPr>
              <a:t>the occupational therapy profession is a global community, one without borders </a:t>
            </a:r>
            <a:r>
              <a:rPr lang="en-GB" dirty="0">
                <a:solidFill>
                  <a:schemeClr val="tx1"/>
                </a:solidFill>
              </a:rPr>
              <a:t/>
            </a:r>
            <a:br>
              <a:rPr lang="en-GB" dirty="0">
                <a:solidFill>
                  <a:schemeClr val="tx1"/>
                </a:solidFill>
              </a:rPr>
            </a:br>
            <a:r>
              <a:rPr lang="en-GB" dirty="0">
                <a:solidFill>
                  <a:schemeClr val="tx1"/>
                </a:solidFill>
              </a:rPr>
              <a:t>are enacted</a:t>
            </a:r>
            <a:endParaRPr lang="en-GB" dirty="0"/>
          </a:p>
        </p:txBody>
      </p:sp>
      <p:sp>
        <p:nvSpPr>
          <p:cNvPr id="4" name="Rectangle 3">
            <a:extLst>
              <a:ext uri="{FF2B5EF4-FFF2-40B4-BE49-F238E27FC236}">
                <a16:creationId xmlns="" xmlns:a16="http://schemas.microsoft.com/office/drawing/2014/main" id="{C54594AC-33D8-4D6F-BD5F-9F22FF66095C}"/>
              </a:ext>
            </a:extLst>
          </p:cNvPr>
          <p:cNvSpPr/>
          <p:nvPr/>
        </p:nvSpPr>
        <p:spPr>
          <a:xfrm>
            <a:off x="0" y="1637414"/>
            <a:ext cx="12192000" cy="1998921"/>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9337153" y="3186062"/>
            <a:ext cx="304800"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10370401" y="49328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Snip and Round Single Corner Rectangle 114"/>
          <p:cNvSpPr/>
          <p:nvPr/>
        </p:nvSpPr>
        <p:spPr>
          <a:xfrm>
            <a:off x="-139662" y="5179422"/>
            <a:ext cx="7563513" cy="1614337"/>
          </a:xfrm>
          <a:prstGeom prst="snipRoundRect">
            <a:avLst>
              <a:gd name="adj1" fmla="val 7292"/>
              <a:gd name="adj2" fmla="val 16667"/>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Snip and Round Single Corner Rectangle 115"/>
          <p:cNvSpPr/>
          <p:nvPr/>
        </p:nvSpPr>
        <p:spPr>
          <a:xfrm>
            <a:off x="-111247" y="5435818"/>
            <a:ext cx="7460964" cy="2031782"/>
          </a:xfrm>
          <a:prstGeom prst="snipRoundRect">
            <a:avLst/>
          </a:prstGeom>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Freeform 117"/>
          <p:cNvSpPr/>
          <p:nvPr/>
        </p:nvSpPr>
        <p:spPr>
          <a:xfrm>
            <a:off x="781050" y="5448300"/>
            <a:ext cx="1552575" cy="1423988"/>
          </a:xfrm>
          <a:custGeom>
            <a:avLst/>
            <a:gdLst>
              <a:gd name="connsiteX0" fmla="*/ 1552575 w 1552575"/>
              <a:gd name="connsiteY0" fmla="*/ 204788 h 1423988"/>
              <a:gd name="connsiteX1" fmla="*/ 1528763 w 1552575"/>
              <a:gd name="connsiteY1" fmla="*/ 133350 h 1423988"/>
              <a:gd name="connsiteX2" fmla="*/ 1514475 w 1552575"/>
              <a:gd name="connsiteY2" fmla="*/ 128588 h 1423988"/>
              <a:gd name="connsiteX3" fmla="*/ 1500188 w 1552575"/>
              <a:gd name="connsiteY3" fmla="*/ 100013 h 1423988"/>
              <a:gd name="connsiteX4" fmla="*/ 1490663 w 1552575"/>
              <a:gd name="connsiteY4" fmla="*/ 85725 h 1423988"/>
              <a:gd name="connsiteX5" fmla="*/ 1485900 w 1552575"/>
              <a:gd name="connsiteY5" fmla="*/ 66675 h 1423988"/>
              <a:gd name="connsiteX6" fmla="*/ 1462088 w 1552575"/>
              <a:gd name="connsiteY6" fmla="*/ 38100 h 1423988"/>
              <a:gd name="connsiteX7" fmla="*/ 1433513 w 1552575"/>
              <a:gd name="connsiteY7" fmla="*/ 28575 h 1423988"/>
              <a:gd name="connsiteX8" fmla="*/ 1395413 w 1552575"/>
              <a:gd name="connsiteY8" fmla="*/ 14288 h 1423988"/>
              <a:gd name="connsiteX9" fmla="*/ 1366838 w 1552575"/>
              <a:gd name="connsiteY9" fmla="*/ 4763 h 1423988"/>
              <a:gd name="connsiteX10" fmla="*/ 1352550 w 1552575"/>
              <a:gd name="connsiteY10" fmla="*/ 0 h 1423988"/>
              <a:gd name="connsiteX11" fmla="*/ 1323975 w 1552575"/>
              <a:gd name="connsiteY11" fmla="*/ 4763 h 1423988"/>
              <a:gd name="connsiteX12" fmla="*/ 1309688 w 1552575"/>
              <a:gd name="connsiteY12" fmla="*/ 9525 h 1423988"/>
              <a:gd name="connsiteX13" fmla="*/ 1271588 w 1552575"/>
              <a:gd name="connsiteY13" fmla="*/ 4763 h 1423988"/>
              <a:gd name="connsiteX14" fmla="*/ 1252538 w 1552575"/>
              <a:gd name="connsiteY14" fmla="*/ 0 h 1423988"/>
              <a:gd name="connsiteX15" fmla="*/ 1233488 w 1552575"/>
              <a:gd name="connsiteY15" fmla="*/ 19050 h 1423988"/>
              <a:gd name="connsiteX16" fmla="*/ 1228725 w 1552575"/>
              <a:gd name="connsiteY16" fmla="*/ 38100 h 1423988"/>
              <a:gd name="connsiteX17" fmla="*/ 1204913 w 1552575"/>
              <a:gd name="connsiteY17" fmla="*/ 42863 h 1423988"/>
              <a:gd name="connsiteX18" fmla="*/ 1190625 w 1552575"/>
              <a:gd name="connsiteY18" fmla="*/ 47625 h 1423988"/>
              <a:gd name="connsiteX19" fmla="*/ 1138238 w 1552575"/>
              <a:gd name="connsiteY19" fmla="*/ 52388 h 1423988"/>
              <a:gd name="connsiteX20" fmla="*/ 1095375 w 1552575"/>
              <a:gd name="connsiteY20" fmla="*/ 66675 h 1423988"/>
              <a:gd name="connsiteX21" fmla="*/ 1066800 w 1552575"/>
              <a:gd name="connsiteY21" fmla="*/ 76200 h 1423988"/>
              <a:gd name="connsiteX22" fmla="*/ 914400 w 1552575"/>
              <a:gd name="connsiteY22" fmla="*/ 104775 h 1423988"/>
              <a:gd name="connsiteX23" fmla="*/ 885825 w 1552575"/>
              <a:gd name="connsiteY23" fmla="*/ 109538 h 1423988"/>
              <a:gd name="connsiteX24" fmla="*/ 871538 w 1552575"/>
              <a:gd name="connsiteY24" fmla="*/ 119063 h 1423988"/>
              <a:gd name="connsiteX25" fmla="*/ 852488 w 1552575"/>
              <a:gd name="connsiteY25" fmla="*/ 128588 h 1423988"/>
              <a:gd name="connsiteX26" fmla="*/ 823913 w 1552575"/>
              <a:gd name="connsiteY26" fmla="*/ 138113 h 1423988"/>
              <a:gd name="connsiteX27" fmla="*/ 785813 w 1552575"/>
              <a:gd name="connsiteY27" fmla="*/ 180975 h 1423988"/>
              <a:gd name="connsiteX28" fmla="*/ 757238 w 1552575"/>
              <a:gd name="connsiteY28" fmla="*/ 200025 h 1423988"/>
              <a:gd name="connsiteX29" fmla="*/ 742950 w 1552575"/>
              <a:gd name="connsiteY29" fmla="*/ 209550 h 1423988"/>
              <a:gd name="connsiteX30" fmla="*/ 723900 w 1552575"/>
              <a:gd name="connsiteY30" fmla="*/ 214313 h 1423988"/>
              <a:gd name="connsiteX31" fmla="*/ 695325 w 1552575"/>
              <a:gd name="connsiteY31" fmla="*/ 233363 h 1423988"/>
              <a:gd name="connsiteX32" fmla="*/ 681038 w 1552575"/>
              <a:gd name="connsiteY32" fmla="*/ 242888 h 1423988"/>
              <a:gd name="connsiteX33" fmla="*/ 657225 w 1552575"/>
              <a:gd name="connsiteY33" fmla="*/ 252413 h 1423988"/>
              <a:gd name="connsiteX34" fmla="*/ 628650 w 1552575"/>
              <a:gd name="connsiteY34" fmla="*/ 261938 h 1423988"/>
              <a:gd name="connsiteX35" fmla="*/ 614363 w 1552575"/>
              <a:gd name="connsiteY35" fmla="*/ 266700 h 1423988"/>
              <a:gd name="connsiteX36" fmla="*/ 585788 w 1552575"/>
              <a:gd name="connsiteY36" fmla="*/ 285750 h 1423988"/>
              <a:gd name="connsiteX37" fmla="*/ 571500 w 1552575"/>
              <a:gd name="connsiteY37" fmla="*/ 295275 h 1423988"/>
              <a:gd name="connsiteX38" fmla="*/ 542925 w 1552575"/>
              <a:gd name="connsiteY38" fmla="*/ 300038 h 1423988"/>
              <a:gd name="connsiteX39" fmla="*/ 523875 w 1552575"/>
              <a:gd name="connsiteY39" fmla="*/ 314325 h 1423988"/>
              <a:gd name="connsiteX40" fmla="*/ 519113 w 1552575"/>
              <a:gd name="connsiteY40" fmla="*/ 328613 h 1423988"/>
              <a:gd name="connsiteX41" fmla="*/ 495300 w 1552575"/>
              <a:gd name="connsiteY41" fmla="*/ 352425 h 1423988"/>
              <a:gd name="connsiteX42" fmla="*/ 471488 w 1552575"/>
              <a:gd name="connsiteY42" fmla="*/ 347663 h 1423988"/>
              <a:gd name="connsiteX43" fmla="*/ 452438 w 1552575"/>
              <a:gd name="connsiteY43" fmla="*/ 342900 h 1423988"/>
              <a:gd name="connsiteX44" fmla="*/ 409575 w 1552575"/>
              <a:gd name="connsiteY44" fmla="*/ 347663 h 1423988"/>
              <a:gd name="connsiteX45" fmla="*/ 400050 w 1552575"/>
              <a:gd name="connsiteY45" fmla="*/ 361950 h 1423988"/>
              <a:gd name="connsiteX46" fmla="*/ 395288 w 1552575"/>
              <a:gd name="connsiteY46" fmla="*/ 376238 h 1423988"/>
              <a:gd name="connsiteX47" fmla="*/ 381000 w 1552575"/>
              <a:gd name="connsiteY47" fmla="*/ 390525 h 1423988"/>
              <a:gd name="connsiteX48" fmla="*/ 366713 w 1552575"/>
              <a:gd name="connsiteY48" fmla="*/ 395288 h 1423988"/>
              <a:gd name="connsiteX49" fmla="*/ 276225 w 1552575"/>
              <a:gd name="connsiteY49" fmla="*/ 400050 h 1423988"/>
              <a:gd name="connsiteX50" fmla="*/ 257175 w 1552575"/>
              <a:gd name="connsiteY50" fmla="*/ 404813 h 1423988"/>
              <a:gd name="connsiteX51" fmla="*/ 238125 w 1552575"/>
              <a:gd name="connsiteY51" fmla="*/ 433388 h 1423988"/>
              <a:gd name="connsiteX52" fmla="*/ 223838 w 1552575"/>
              <a:gd name="connsiteY52" fmla="*/ 442913 h 1423988"/>
              <a:gd name="connsiteX53" fmla="*/ 214313 w 1552575"/>
              <a:gd name="connsiteY53" fmla="*/ 457200 h 1423988"/>
              <a:gd name="connsiteX54" fmla="*/ 176213 w 1552575"/>
              <a:gd name="connsiteY54" fmla="*/ 476250 h 1423988"/>
              <a:gd name="connsiteX55" fmla="*/ 161925 w 1552575"/>
              <a:gd name="connsiteY55" fmla="*/ 485775 h 1423988"/>
              <a:gd name="connsiteX56" fmla="*/ 142875 w 1552575"/>
              <a:gd name="connsiteY56" fmla="*/ 514350 h 1423988"/>
              <a:gd name="connsiteX57" fmla="*/ 133350 w 1552575"/>
              <a:gd name="connsiteY57" fmla="*/ 542925 h 1423988"/>
              <a:gd name="connsiteX58" fmla="*/ 114300 w 1552575"/>
              <a:gd name="connsiteY58" fmla="*/ 576263 h 1423988"/>
              <a:gd name="connsiteX59" fmla="*/ 100013 w 1552575"/>
              <a:gd name="connsiteY59" fmla="*/ 585788 h 1423988"/>
              <a:gd name="connsiteX60" fmla="*/ 85725 w 1552575"/>
              <a:gd name="connsiteY60" fmla="*/ 600075 h 1423988"/>
              <a:gd name="connsiteX61" fmla="*/ 52388 w 1552575"/>
              <a:gd name="connsiteY61" fmla="*/ 619125 h 1423988"/>
              <a:gd name="connsiteX62" fmla="*/ 38100 w 1552575"/>
              <a:gd name="connsiteY62" fmla="*/ 628650 h 1423988"/>
              <a:gd name="connsiteX63" fmla="*/ 19050 w 1552575"/>
              <a:gd name="connsiteY63" fmla="*/ 661988 h 1423988"/>
              <a:gd name="connsiteX64" fmla="*/ 9525 w 1552575"/>
              <a:gd name="connsiteY64" fmla="*/ 704850 h 1423988"/>
              <a:gd name="connsiteX65" fmla="*/ 0 w 1552575"/>
              <a:gd name="connsiteY65" fmla="*/ 776288 h 1423988"/>
              <a:gd name="connsiteX66" fmla="*/ 4763 w 1552575"/>
              <a:gd name="connsiteY66" fmla="*/ 814388 h 1423988"/>
              <a:gd name="connsiteX67" fmla="*/ 14288 w 1552575"/>
              <a:gd name="connsiteY67" fmla="*/ 842963 h 1423988"/>
              <a:gd name="connsiteX68" fmla="*/ 19050 w 1552575"/>
              <a:gd name="connsiteY68" fmla="*/ 857250 h 1423988"/>
              <a:gd name="connsiteX69" fmla="*/ 28575 w 1552575"/>
              <a:gd name="connsiteY69" fmla="*/ 871538 h 1423988"/>
              <a:gd name="connsiteX70" fmla="*/ 33338 w 1552575"/>
              <a:gd name="connsiteY70" fmla="*/ 890588 h 1423988"/>
              <a:gd name="connsiteX71" fmla="*/ 38100 w 1552575"/>
              <a:gd name="connsiteY71" fmla="*/ 933450 h 1423988"/>
              <a:gd name="connsiteX72" fmla="*/ 57150 w 1552575"/>
              <a:gd name="connsiteY72" fmla="*/ 962025 h 1423988"/>
              <a:gd name="connsiteX73" fmla="*/ 80963 w 1552575"/>
              <a:gd name="connsiteY73" fmla="*/ 966788 h 1423988"/>
              <a:gd name="connsiteX74" fmla="*/ 76200 w 1552575"/>
              <a:gd name="connsiteY74" fmla="*/ 1009650 h 1423988"/>
              <a:gd name="connsiteX75" fmla="*/ 95250 w 1552575"/>
              <a:gd name="connsiteY75" fmla="*/ 1042988 h 1423988"/>
              <a:gd name="connsiteX76" fmla="*/ 142875 w 1552575"/>
              <a:gd name="connsiteY76" fmla="*/ 1057275 h 1423988"/>
              <a:gd name="connsiteX77" fmla="*/ 152400 w 1552575"/>
              <a:gd name="connsiteY77" fmla="*/ 1071563 h 1423988"/>
              <a:gd name="connsiteX78" fmla="*/ 142875 w 1552575"/>
              <a:gd name="connsiteY78" fmla="*/ 1133475 h 1423988"/>
              <a:gd name="connsiteX79" fmla="*/ 138113 w 1552575"/>
              <a:gd name="connsiteY79" fmla="*/ 1166813 h 1423988"/>
              <a:gd name="connsiteX80" fmla="*/ 142875 w 1552575"/>
              <a:gd name="connsiteY80" fmla="*/ 1195388 h 1423988"/>
              <a:gd name="connsiteX81" fmla="*/ 157163 w 1552575"/>
              <a:gd name="connsiteY81" fmla="*/ 1200150 h 1423988"/>
              <a:gd name="connsiteX82" fmla="*/ 204788 w 1552575"/>
              <a:gd name="connsiteY82" fmla="*/ 1204913 h 1423988"/>
              <a:gd name="connsiteX83" fmla="*/ 233363 w 1552575"/>
              <a:gd name="connsiteY83" fmla="*/ 1200150 h 1423988"/>
              <a:gd name="connsiteX84" fmla="*/ 247650 w 1552575"/>
              <a:gd name="connsiteY84" fmla="*/ 1166813 h 1423988"/>
              <a:gd name="connsiteX85" fmla="*/ 261938 w 1552575"/>
              <a:gd name="connsiteY85" fmla="*/ 1152525 h 1423988"/>
              <a:gd name="connsiteX86" fmla="*/ 271463 w 1552575"/>
              <a:gd name="connsiteY86" fmla="*/ 1138238 h 1423988"/>
              <a:gd name="connsiteX87" fmla="*/ 290513 w 1552575"/>
              <a:gd name="connsiteY87" fmla="*/ 1133475 h 1423988"/>
              <a:gd name="connsiteX88" fmla="*/ 314325 w 1552575"/>
              <a:gd name="connsiteY88" fmla="*/ 1152525 h 1423988"/>
              <a:gd name="connsiteX89" fmla="*/ 328613 w 1552575"/>
              <a:gd name="connsiteY89" fmla="*/ 1166813 h 1423988"/>
              <a:gd name="connsiteX90" fmla="*/ 461963 w 1552575"/>
              <a:gd name="connsiteY90" fmla="*/ 1171575 h 1423988"/>
              <a:gd name="connsiteX91" fmla="*/ 476250 w 1552575"/>
              <a:gd name="connsiteY91" fmla="*/ 1176338 h 1423988"/>
              <a:gd name="connsiteX92" fmla="*/ 590550 w 1552575"/>
              <a:gd name="connsiteY92" fmla="*/ 1185863 h 1423988"/>
              <a:gd name="connsiteX93" fmla="*/ 652463 w 1552575"/>
              <a:gd name="connsiteY93" fmla="*/ 1195388 h 1423988"/>
              <a:gd name="connsiteX94" fmla="*/ 681038 w 1552575"/>
              <a:gd name="connsiteY94" fmla="*/ 1200150 h 1423988"/>
              <a:gd name="connsiteX95" fmla="*/ 700088 w 1552575"/>
              <a:gd name="connsiteY95" fmla="*/ 1209675 h 1423988"/>
              <a:gd name="connsiteX96" fmla="*/ 766763 w 1552575"/>
              <a:gd name="connsiteY96" fmla="*/ 1200150 h 1423988"/>
              <a:gd name="connsiteX97" fmla="*/ 800100 w 1552575"/>
              <a:gd name="connsiteY97" fmla="*/ 1114425 h 1423988"/>
              <a:gd name="connsiteX98" fmla="*/ 814388 w 1552575"/>
              <a:gd name="connsiteY98" fmla="*/ 1100138 h 1423988"/>
              <a:gd name="connsiteX99" fmla="*/ 823913 w 1552575"/>
              <a:gd name="connsiteY99" fmla="*/ 1085850 h 1423988"/>
              <a:gd name="connsiteX100" fmla="*/ 833438 w 1552575"/>
              <a:gd name="connsiteY100" fmla="*/ 1057275 h 1423988"/>
              <a:gd name="connsiteX101" fmla="*/ 828675 w 1552575"/>
              <a:gd name="connsiteY101" fmla="*/ 995363 h 1423988"/>
              <a:gd name="connsiteX102" fmla="*/ 823913 w 1552575"/>
              <a:gd name="connsiteY102" fmla="*/ 981075 h 1423988"/>
              <a:gd name="connsiteX103" fmla="*/ 819150 w 1552575"/>
              <a:gd name="connsiteY103" fmla="*/ 957263 h 1423988"/>
              <a:gd name="connsiteX104" fmla="*/ 833438 w 1552575"/>
              <a:gd name="connsiteY104" fmla="*/ 942975 h 1423988"/>
              <a:gd name="connsiteX105" fmla="*/ 847725 w 1552575"/>
              <a:gd name="connsiteY105" fmla="*/ 923925 h 1423988"/>
              <a:gd name="connsiteX106" fmla="*/ 900113 w 1552575"/>
              <a:gd name="connsiteY106" fmla="*/ 904875 h 1423988"/>
              <a:gd name="connsiteX107" fmla="*/ 914400 w 1552575"/>
              <a:gd name="connsiteY107" fmla="*/ 885825 h 1423988"/>
              <a:gd name="connsiteX108" fmla="*/ 942975 w 1552575"/>
              <a:gd name="connsiteY108" fmla="*/ 881063 h 1423988"/>
              <a:gd name="connsiteX109" fmla="*/ 971550 w 1552575"/>
              <a:gd name="connsiteY109" fmla="*/ 866775 h 1423988"/>
              <a:gd name="connsiteX110" fmla="*/ 985838 w 1552575"/>
              <a:gd name="connsiteY110" fmla="*/ 862013 h 1423988"/>
              <a:gd name="connsiteX111" fmla="*/ 1057275 w 1552575"/>
              <a:gd name="connsiteY111" fmla="*/ 866775 h 1423988"/>
              <a:gd name="connsiteX112" fmla="*/ 1085850 w 1552575"/>
              <a:gd name="connsiteY112" fmla="*/ 881063 h 1423988"/>
              <a:gd name="connsiteX113" fmla="*/ 1114425 w 1552575"/>
              <a:gd name="connsiteY113" fmla="*/ 885825 h 1423988"/>
              <a:gd name="connsiteX114" fmla="*/ 1128713 w 1552575"/>
              <a:gd name="connsiteY114" fmla="*/ 890588 h 1423988"/>
              <a:gd name="connsiteX115" fmla="*/ 1157288 w 1552575"/>
              <a:gd name="connsiteY115" fmla="*/ 909638 h 1423988"/>
              <a:gd name="connsiteX116" fmla="*/ 1195388 w 1552575"/>
              <a:gd name="connsiteY116" fmla="*/ 919163 h 1423988"/>
              <a:gd name="connsiteX117" fmla="*/ 1219200 w 1552575"/>
              <a:gd name="connsiteY117" fmla="*/ 952500 h 1423988"/>
              <a:gd name="connsiteX118" fmla="*/ 1233488 w 1552575"/>
              <a:gd name="connsiteY118" fmla="*/ 962025 h 1423988"/>
              <a:gd name="connsiteX119" fmla="*/ 1243013 w 1552575"/>
              <a:gd name="connsiteY119" fmla="*/ 976313 h 1423988"/>
              <a:gd name="connsiteX120" fmla="*/ 1281113 w 1552575"/>
              <a:gd name="connsiteY120" fmla="*/ 990600 h 1423988"/>
              <a:gd name="connsiteX121" fmla="*/ 1309688 w 1552575"/>
              <a:gd name="connsiteY121" fmla="*/ 1009650 h 1423988"/>
              <a:gd name="connsiteX122" fmla="*/ 1323975 w 1552575"/>
              <a:gd name="connsiteY122" fmla="*/ 1019175 h 1423988"/>
              <a:gd name="connsiteX123" fmla="*/ 1352550 w 1552575"/>
              <a:gd name="connsiteY123" fmla="*/ 1042988 h 1423988"/>
              <a:gd name="connsiteX124" fmla="*/ 1371600 w 1552575"/>
              <a:gd name="connsiteY124" fmla="*/ 1047750 h 1423988"/>
              <a:gd name="connsiteX125" fmla="*/ 1385888 w 1552575"/>
              <a:gd name="connsiteY125" fmla="*/ 1057275 h 1423988"/>
              <a:gd name="connsiteX126" fmla="*/ 1404938 w 1552575"/>
              <a:gd name="connsiteY126" fmla="*/ 1062038 h 1423988"/>
              <a:gd name="connsiteX127" fmla="*/ 1419225 w 1552575"/>
              <a:gd name="connsiteY127" fmla="*/ 1066800 h 1423988"/>
              <a:gd name="connsiteX128" fmla="*/ 1443038 w 1552575"/>
              <a:gd name="connsiteY128" fmla="*/ 1090613 h 1423988"/>
              <a:gd name="connsiteX129" fmla="*/ 1471613 w 1552575"/>
              <a:gd name="connsiteY129" fmla="*/ 1119188 h 1423988"/>
              <a:gd name="connsiteX130" fmla="*/ 1485900 w 1552575"/>
              <a:gd name="connsiteY130" fmla="*/ 1133475 h 1423988"/>
              <a:gd name="connsiteX131" fmla="*/ 1495425 w 1552575"/>
              <a:gd name="connsiteY131" fmla="*/ 1152525 h 1423988"/>
              <a:gd name="connsiteX132" fmla="*/ 1504950 w 1552575"/>
              <a:gd name="connsiteY132" fmla="*/ 1181100 h 1423988"/>
              <a:gd name="connsiteX133" fmla="*/ 1519238 w 1552575"/>
              <a:gd name="connsiteY133" fmla="*/ 1195388 h 1423988"/>
              <a:gd name="connsiteX134" fmla="*/ 1524000 w 1552575"/>
              <a:gd name="connsiteY134" fmla="*/ 1219200 h 1423988"/>
              <a:gd name="connsiteX135" fmla="*/ 1533525 w 1552575"/>
              <a:gd name="connsiteY135" fmla="*/ 1238250 h 1423988"/>
              <a:gd name="connsiteX136" fmla="*/ 1528763 w 1552575"/>
              <a:gd name="connsiteY136" fmla="*/ 1285875 h 1423988"/>
              <a:gd name="connsiteX137" fmla="*/ 1504950 w 1552575"/>
              <a:gd name="connsiteY137" fmla="*/ 1309688 h 1423988"/>
              <a:gd name="connsiteX138" fmla="*/ 1485900 w 1552575"/>
              <a:gd name="connsiteY138" fmla="*/ 1314450 h 1423988"/>
              <a:gd name="connsiteX139" fmla="*/ 1428750 w 1552575"/>
              <a:gd name="connsiteY139" fmla="*/ 1323975 h 1423988"/>
              <a:gd name="connsiteX140" fmla="*/ 1414463 w 1552575"/>
              <a:gd name="connsiteY140" fmla="*/ 1328738 h 1423988"/>
              <a:gd name="connsiteX141" fmla="*/ 1390650 w 1552575"/>
              <a:gd name="connsiteY141" fmla="*/ 1366838 h 1423988"/>
              <a:gd name="connsiteX142" fmla="*/ 1300163 w 1552575"/>
              <a:gd name="connsiteY142" fmla="*/ 1371600 h 1423988"/>
              <a:gd name="connsiteX143" fmla="*/ 1285875 w 1552575"/>
              <a:gd name="connsiteY143" fmla="*/ 1376363 h 1423988"/>
              <a:gd name="connsiteX144" fmla="*/ 1243013 w 1552575"/>
              <a:gd name="connsiteY144" fmla="*/ 1414463 h 1423988"/>
              <a:gd name="connsiteX145" fmla="*/ 1214438 w 1552575"/>
              <a:gd name="connsiteY145" fmla="*/ 1423988 h 1423988"/>
              <a:gd name="connsiteX146" fmla="*/ 1104900 w 1552575"/>
              <a:gd name="connsiteY146" fmla="*/ 1419225 h 1423988"/>
              <a:gd name="connsiteX147" fmla="*/ 1090613 w 1552575"/>
              <a:gd name="connsiteY147" fmla="*/ 1414463 h 1423988"/>
              <a:gd name="connsiteX148" fmla="*/ 1052513 w 1552575"/>
              <a:gd name="connsiteY148" fmla="*/ 1395413 h 1423988"/>
              <a:gd name="connsiteX149" fmla="*/ 1042988 w 1552575"/>
              <a:gd name="connsiteY149" fmla="*/ 1381125 h 1423988"/>
              <a:gd name="connsiteX150" fmla="*/ 1014413 w 1552575"/>
              <a:gd name="connsiteY150" fmla="*/ 1371600 h 1423988"/>
              <a:gd name="connsiteX151" fmla="*/ 1000125 w 1552575"/>
              <a:gd name="connsiteY151" fmla="*/ 1366838 h 1423988"/>
              <a:gd name="connsiteX152" fmla="*/ 914400 w 1552575"/>
              <a:gd name="connsiteY152" fmla="*/ 1357313 h 1423988"/>
              <a:gd name="connsiteX153" fmla="*/ 900113 w 1552575"/>
              <a:gd name="connsiteY153" fmla="*/ 1352550 h 1423988"/>
              <a:gd name="connsiteX154" fmla="*/ 871538 w 1552575"/>
              <a:gd name="connsiteY154" fmla="*/ 1328738 h 1423988"/>
              <a:gd name="connsiteX155" fmla="*/ 866775 w 1552575"/>
              <a:gd name="connsiteY155" fmla="*/ 1309688 h 1423988"/>
              <a:gd name="connsiteX156" fmla="*/ 852488 w 1552575"/>
              <a:gd name="connsiteY156" fmla="*/ 1281113 h 1423988"/>
              <a:gd name="connsiteX157" fmla="*/ 823913 w 1552575"/>
              <a:gd name="connsiteY157" fmla="*/ 1266825 h 1423988"/>
              <a:gd name="connsiteX158" fmla="*/ 809625 w 1552575"/>
              <a:gd name="connsiteY158" fmla="*/ 1228725 h 1423988"/>
              <a:gd name="connsiteX159" fmla="*/ 804863 w 1552575"/>
              <a:gd name="connsiteY159" fmla="*/ 1214438 h 1423988"/>
              <a:gd name="connsiteX160" fmla="*/ 800100 w 1552575"/>
              <a:gd name="connsiteY160" fmla="*/ 1195388 h 1423988"/>
              <a:gd name="connsiteX161" fmla="*/ 790575 w 1552575"/>
              <a:gd name="connsiteY161" fmla="*/ 1176338 h 1423988"/>
              <a:gd name="connsiteX162" fmla="*/ 795338 w 1552575"/>
              <a:gd name="connsiteY162" fmla="*/ 1042988 h 1423988"/>
              <a:gd name="connsiteX163" fmla="*/ 800100 w 1552575"/>
              <a:gd name="connsiteY163" fmla="*/ 1028700 h 1423988"/>
              <a:gd name="connsiteX164" fmla="*/ 814388 w 1552575"/>
              <a:gd name="connsiteY164" fmla="*/ 1014413 h 1423988"/>
              <a:gd name="connsiteX165" fmla="*/ 819150 w 1552575"/>
              <a:gd name="connsiteY165" fmla="*/ 1000125 h 1423988"/>
              <a:gd name="connsiteX166" fmla="*/ 842963 w 1552575"/>
              <a:gd name="connsiteY166" fmla="*/ 914400 h 1423988"/>
              <a:gd name="connsiteX167" fmla="*/ 862013 w 1552575"/>
              <a:gd name="connsiteY167" fmla="*/ 909638 h 1423988"/>
              <a:gd name="connsiteX168" fmla="*/ 885825 w 1552575"/>
              <a:gd name="connsiteY168" fmla="*/ 904875 h 1423988"/>
              <a:gd name="connsiteX169" fmla="*/ 919163 w 1552575"/>
              <a:gd name="connsiteY169" fmla="*/ 871538 h 1423988"/>
              <a:gd name="connsiteX170" fmla="*/ 904875 w 1552575"/>
              <a:gd name="connsiteY170" fmla="*/ 838200 h 1423988"/>
              <a:gd name="connsiteX171" fmla="*/ 900113 w 1552575"/>
              <a:gd name="connsiteY171" fmla="*/ 819150 h 1423988"/>
              <a:gd name="connsiteX172" fmla="*/ 895350 w 1552575"/>
              <a:gd name="connsiteY172" fmla="*/ 804863 h 1423988"/>
              <a:gd name="connsiteX173" fmla="*/ 876300 w 1552575"/>
              <a:gd name="connsiteY173" fmla="*/ 757238 h 1423988"/>
              <a:gd name="connsiteX174" fmla="*/ 862013 w 1552575"/>
              <a:gd name="connsiteY174" fmla="*/ 723900 h 1423988"/>
              <a:gd name="connsiteX175" fmla="*/ 833438 w 1552575"/>
              <a:gd name="connsiteY175" fmla="*/ 719138 h 1423988"/>
              <a:gd name="connsiteX176" fmla="*/ 819150 w 1552575"/>
              <a:gd name="connsiteY176" fmla="*/ 709613 h 1423988"/>
              <a:gd name="connsiteX177" fmla="*/ 809625 w 1552575"/>
              <a:gd name="connsiteY177" fmla="*/ 695325 h 1423988"/>
              <a:gd name="connsiteX178" fmla="*/ 790575 w 1552575"/>
              <a:gd name="connsiteY178" fmla="*/ 690563 h 1423988"/>
              <a:gd name="connsiteX179" fmla="*/ 762000 w 1552575"/>
              <a:gd name="connsiteY179" fmla="*/ 681038 h 1423988"/>
              <a:gd name="connsiteX180" fmla="*/ 747713 w 1552575"/>
              <a:gd name="connsiteY180" fmla="*/ 676275 h 1423988"/>
              <a:gd name="connsiteX181" fmla="*/ 728663 w 1552575"/>
              <a:gd name="connsiteY181" fmla="*/ 657225 h 1423988"/>
              <a:gd name="connsiteX182" fmla="*/ 723900 w 1552575"/>
              <a:gd name="connsiteY182" fmla="*/ 642938 h 1423988"/>
              <a:gd name="connsiteX183" fmla="*/ 681038 w 1552575"/>
              <a:gd name="connsiteY183" fmla="*/ 628650 h 1423988"/>
              <a:gd name="connsiteX184" fmla="*/ 557213 w 1552575"/>
              <a:gd name="connsiteY184" fmla="*/ 638175 h 1423988"/>
              <a:gd name="connsiteX185" fmla="*/ 447675 w 1552575"/>
              <a:gd name="connsiteY185" fmla="*/ 633413 h 1423988"/>
              <a:gd name="connsiteX186" fmla="*/ 376238 w 1552575"/>
              <a:gd name="connsiteY186" fmla="*/ 638175 h 1423988"/>
              <a:gd name="connsiteX187" fmla="*/ 357188 w 1552575"/>
              <a:gd name="connsiteY187" fmla="*/ 642938 h 1423988"/>
              <a:gd name="connsiteX188" fmla="*/ 338138 w 1552575"/>
              <a:gd name="connsiteY188" fmla="*/ 657225 h 1423988"/>
              <a:gd name="connsiteX189" fmla="*/ 333375 w 1552575"/>
              <a:gd name="connsiteY189" fmla="*/ 671513 h 1423988"/>
              <a:gd name="connsiteX190" fmla="*/ 314325 w 1552575"/>
              <a:gd name="connsiteY190" fmla="*/ 700088 h 1423988"/>
              <a:gd name="connsiteX191" fmla="*/ 309563 w 1552575"/>
              <a:gd name="connsiteY191" fmla="*/ 714375 h 1423988"/>
              <a:gd name="connsiteX192" fmla="*/ 290513 w 1552575"/>
              <a:gd name="connsiteY192" fmla="*/ 757238 h 1423988"/>
              <a:gd name="connsiteX193" fmla="*/ 261938 w 1552575"/>
              <a:gd name="connsiteY193" fmla="*/ 762000 h 1423988"/>
              <a:gd name="connsiteX194" fmla="*/ 252413 w 1552575"/>
              <a:gd name="connsiteY194" fmla="*/ 890588 h 1423988"/>
              <a:gd name="connsiteX195" fmla="*/ 261938 w 1552575"/>
              <a:gd name="connsiteY195" fmla="*/ 919163 h 1423988"/>
              <a:gd name="connsiteX196" fmla="*/ 266700 w 1552575"/>
              <a:gd name="connsiteY196" fmla="*/ 933450 h 1423988"/>
              <a:gd name="connsiteX197" fmla="*/ 271463 w 1552575"/>
              <a:gd name="connsiteY197" fmla="*/ 947738 h 1423988"/>
              <a:gd name="connsiteX198" fmla="*/ 247650 w 1552575"/>
              <a:gd name="connsiteY198" fmla="*/ 995363 h 1423988"/>
              <a:gd name="connsiteX199" fmla="*/ 233363 w 1552575"/>
              <a:gd name="connsiteY199" fmla="*/ 1000125 h 1423988"/>
              <a:gd name="connsiteX200" fmla="*/ 204788 w 1552575"/>
              <a:gd name="connsiteY200" fmla="*/ 1014413 h 1423988"/>
              <a:gd name="connsiteX201" fmla="*/ 176213 w 1552575"/>
              <a:gd name="connsiteY201" fmla="*/ 1028700 h 1423988"/>
              <a:gd name="connsiteX202" fmla="*/ 147638 w 1552575"/>
              <a:gd name="connsiteY202" fmla="*/ 1023938 h 1423988"/>
              <a:gd name="connsiteX203" fmla="*/ 142875 w 1552575"/>
              <a:gd name="connsiteY203" fmla="*/ 885825 h 1423988"/>
              <a:gd name="connsiteX204" fmla="*/ 138113 w 1552575"/>
              <a:gd name="connsiteY204" fmla="*/ 871538 h 1423988"/>
              <a:gd name="connsiteX205" fmla="*/ 133350 w 1552575"/>
              <a:gd name="connsiteY205" fmla="*/ 809625 h 1423988"/>
              <a:gd name="connsiteX206" fmla="*/ 128588 w 1552575"/>
              <a:gd name="connsiteY206" fmla="*/ 781050 h 1423988"/>
              <a:gd name="connsiteX207" fmla="*/ 114300 w 1552575"/>
              <a:gd name="connsiteY207" fmla="*/ 790575 h 1423988"/>
              <a:gd name="connsiteX208" fmla="*/ 104775 w 1552575"/>
              <a:gd name="connsiteY208" fmla="*/ 885825 h 1423988"/>
              <a:gd name="connsiteX209" fmla="*/ 100013 w 1552575"/>
              <a:gd name="connsiteY209" fmla="*/ 900113 h 1423988"/>
              <a:gd name="connsiteX210" fmla="*/ 95250 w 1552575"/>
              <a:gd name="connsiteY210" fmla="*/ 919163 h 1423988"/>
              <a:gd name="connsiteX211" fmla="*/ 71438 w 1552575"/>
              <a:gd name="connsiteY211" fmla="*/ 942975 h 1423988"/>
              <a:gd name="connsiteX212" fmla="*/ 57150 w 1552575"/>
              <a:gd name="connsiteY212" fmla="*/ 957263 h 1423988"/>
              <a:gd name="connsiteX213" fmla="*/ 57150 w 1552575"/>
              <a:gd name="connsiteY213" fmla="*/ 1000125 h 1423988"/>
              <a:gd name="connsiteX214" fmla="*/ 66675 w 1552575"/>
              <a:gd name="connsiteY214" fmla="*/ 985838 h 1423988"/>
              <a:gd name="connsiteX215" fmla="*/ 57150 w 1552575"/>
              <a:gd name="connsiteY215" fmla="*/ 947738 h 1423988"/>
              <a:gd name="connsiteX216" fmla="*/ 42863 w 1552575"/>
              <a:gd name="connsiteY216" fmla="*/ 933450 h 1423988"/>
              <a:gd name="connsiteX217" fmla="*/ 33338 w 1552575"/>
              <a:gd name="connsiteY217" fmla="*/ 866775 h 1423988"/>
              <a:gd name="connsiteX218" fmla="*/ 38100 w 1552575"/>
              <a:gd name="connsiteY218" fmla="*/ 800100 h 1423988"/>
              <a:gd name="connsiteX219" fmla="*/ 52388 w 1552575"/>
              <a:gd name="connsiteY219" fmla="*/ 785813 h 1423988"/>
              <a:gd name="connsiteX220" fmla="*/ 80963 w 1552575"/>
              <a:gd name="connsiteY220" fmla="*/ 771525 h 1423988"/>
              <a:gd name="connsiteX221" fmla="*/ 109538 w 1552575"/>
              <a:gd name="connsiteY221" fmla="*/ 752475 h 1423988"/>
              <a:gd name="connsiteX222" fmla="*/ 114300 w 1552575"/>
              <a:gd name="connsiteY222" fmla="*/ 738188 h 1423988"/>
              <a:gd name="connsiteX223" fmla="*/ 123825 w 1552575"/>
              <a:gd name="connsiteY223" fmla="*/ 723900 h 1423988"/>
              <a:gd name="connsiteX224" fmla="*/ 147638 w 1552575"/>
              <a:gd name="connsiteY224" fmla="*/ 681038 h 1423988"/>
              <a:gd name="connsiteX225" fmla="*/ 152400 w 1552575"/>
              <a:gd name="connsiteY225" fmla="*/ 676275 h 142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1552575" h="1423988">
                <a:moveTo>
                  <a:pt x="1552575" y="204788"/>
                </a:moveTo>
                <a:cubicBezTo>
                  <a:pt x="1549404" y="179420"/>
                  <a:pt x="1550557" y="151511"/>
                  <a:pt x="1528763" y="133350"/>
                </a:cubicBezTo>
                <a:cubicBezTo>
                  <a:pt x="1524906" y="130136"/>
                  <a:pt x="1519238" y="130175"/>
                  <a:pt x="1514475" y="128588"/>
                </a:cubicBezTo>
                <a:cubicBezTo>
                  <a:pt x="1487177" y="87639"/>
                  <a:pt x="1519905" y="139449"/>
                  <a:pt x="1500188" y="100013"/>
                </a:cubicBezTo>
                <a:cubicBezTo>
                  <a:pt x="1497628" y="94893"/>
                  <a:pt x="1493838" y="90488"/>
                  <a:pt x="1490663" y="85725"/>
                </a:cubicBezTo>
                <a:cubicBezTo>
                  <a:pt x="1489075" y="79375"/>
                  <a:pt x="1488478" y="72691"/>
                  <a:pt x="1485900" y="66675"/>
                </a:cubicBezTo>
                <a:cubicBezTo>
                  <a:pt x="1482751" y="59328"/>
                  <a:pt x="1468523" y="41675"/>
                  <a:pt x="1462088" y="38100"/>
                </a:cubicBezTo>
                <a:cubicBezTo>
                  <a:pt x="1453311" y="33224"/>
                  <a:pt x="1442493" y="33065"/>
                  <a:pt x="1433513" y="28575"/>
                </a:cubicBezTo>
                <a:cubicBezTo>
                  <a:pt x="1401573" y="12605"/>
                  <a:pt x="1427837" y="24015"/>
                  <a:pt x="1395413" y="14288"/>
                </a:cubicBezTo>
                <a:cubicBezTo>
                  <a:pt x="1385796" y="11403"/>
                  <a:pt x="1376363" y="7938"/>
                  <a:pt x="1366838" y="4763"/>
                </a:cubicBezTo>
                <a:lnTo>
                  <a:pt x="1352550" y="0"/>
                </a:lnTo>
                <a:cubicBezTo>
                  <a:pt x="1343025" y="1588"/>
                  <a:pt x="1333401" y="2668"/>
                  <a:pt x="1323975" y="4763"/>
                </a:cubicBezTo>
                <a:cubicBezTo>
                  <a:pt x="1319075" y="5852"/>
                  <a:pt x="1314708" y="9525"/>
                  <a:pt x="1309688" y="9525"/>
                </a:cubicBezTo>
                <a:cubicBezTo>
                  <a:pt x="1296889" y="9525"/>
                  <a:pt x="1284288" y="6350"/>
                  <a:pt x="1271588" y="4763"/>
                </a:cubicBezTo>
                <a:cubicBezTo>
                  <a:pt x="1265238" y="3175"/>
                  <a:pt x="1259083" y="0"/>
                  <a:pt x="1252538" y="0"/>
                </a:cubicBezTo>
                <a:cubicBezTo>
                  <a:pt x="1236209" y="0"/>
                  <a:pt x="1237117" y="6350"/>
                  <a:pt x="1233488" y="19050"/>
                </a:cubicBezTo>
                <a:cubicBezTo>
                  <a:pt x="1231690" y="25344"/>
                  <a:pt x="1233753" y="33910"/>
                  <a:pt x="1228725" y="38100"/>
                </a:cubicBezTo>
                <a:cubicBezTo>
                  <a:pt x="1222507" y="43282"/>
                  <a:pt x="1212766" y="40900"/>
                  <a:pt x="1204913" y="42863"/>
                </a:cubicBezTo>
                <a:cubicBezTo>
                  <a:pt x="1200043" y="44081"/>
                  <a:pt x="1195595" y="46915"/>
                  <a:pt x="1190625" y="47625"/>
                </a:cubicBezTo>
                <a:cubicBezTo>
                  <a:pt x="1173267" y="50105"/>
                  <a:pt x="1155700" y="50800"/>
                  <a:pt x="1138238" y="52388"/>
                </a:cubicBezTo>
                <a:cubicBezTo>
                  <a:pt x="1090485" y="71489"/>
                  <a:pt x="1136395" y="54369"/>
                  <a:pt x="1095375" y="66675"/>
                </a:cubicBezTo>
                <a:cubicBezTo>
                  <a:pt x="1085758" y="69560"/>
                  <a:pt x="1066800" y="76200"/>
                  <a:pt x="1066800" y="76200"/>
                </a:cubicBezTo>
                <a:cubicBezTo>
                  <a:pt x="1003781" y="118213"/>
                  <a:pt x="1049639" y="94372"/>
                  <a:pt x="914400" y="104775"/>
                </a:cubicBezTo>
                <a:cubicBezTo>
                  <a:pt x="904875" y="106363"/>
                  <a:pt x="894986" y="106484"/>
                  <a:pt x="885825" y="109538"/>
                </a:cubicBezTo>
                <a:cubicBezTo>
                  <a:pt x="880395" y="111348"/>
                  <a:pt x="876508" y="116223"/>
                  <a:pt x="871538" y="119063"/>
                </a:cubicBezTo>
                <a:cubicBezTo>
                  <a:pt x="865374" y="122585"/>
                  <a:pt x="859080" y="125951"/>
                  <a:pt x="852488" y="128588"/>
                </a:cubicBezTo>
                <a:cubicBezTo>
                  <a:pt x="843166" y="132317"/>
                  <a:pt x="823913" y="138113"/>
                  <a:pt x="823913" y="138113"/>
                </a:cubicBezTo>
                <a:cubicBezTo>
                  <a:pt x="812461" y="155291"/>
                  <a:pt x="805386" y="167927"/>
                  <a:pt x="785813" y="180975"/>
                </a:cubicBezTo>
                <a:lnTo>
                  <a:pt x="757238" y="200025"/>
                </a:lnTo>
                <a:cubicBezTo>
                  <a:pt x="752475" y="203200"/>
                  <a:pt x="748503" y="208162"/>
                  <a:pt x="742950" y="209550"/>
                </a:cubicBezTo>
                <a:lnTo>
                  <a:pt x="723900" y="214313"/>
                </a:lnTo>
                <a:lnTo>
                  <a:pt x="695325" y="233363"/>
                </a:lnTo>
                <a:cubicBezTo>
                  <a:pt x="690563" y="236538"/>
                  <a:pt x="686352" y="240762"/>
                  <a:pt x="681038" y="242888"/>
                </a:cubicBezTo>
                <a:cubicBezTo>
                  <a:pt x="673100" y="246063"/>
                  <a:pt x="665259" y="249491"/>
                  <a:pt x="657225" y="252413"/>
                </a:cubicBezTo>
                <a:cubicBezTo>
                  <a:pt x="647789" y="255844"/>
                  <a:pt x="638175" y="258763"/>
                  <a:pt x="628650" y="261938"/>
                </a:cubicBezTo>
                <a:lnTo>
                  <a:pt x="614363" y="266700"/>
                </a:lnTo>
                <a:cubicBezTo>
                  <a:pt x="587278" y="293785"/>
                  <a:pt x="613357" y="271966"/>
                  <a:pt x="585788" y="285750"/>
                </a:cubicBezTo>
                <a:cubicBezTo>
                  <a:pt x="580668" y="288310"/>
                  <a:pt x="576930" y="293465"/>
                  <a:pt x="571500" y="295275"/>
                </a:cubicBezTo>
                <a:cubicBezTo>
                  <a:pt x="562339" y="298329"/>
                  <a:pt x="552450" y="298450"/>
                  <a:pt x="542925" y="300038"/>
                </a:cubicBezTo>
                <a:cubicBezTo>
                  <a:pt x="536575" y="304800"/>
                  <a:pt x="528956" y="308227"/>
                  <a:pt x="523875" y="314325"/>
                </a:cubicBezTo>
                <a:cubicBezTo>
                  <a:pt x="520661" y="318182"/>
                  <a:pt x="521358" y="324123"/>
                  <a:pt x="519113" y="328613"/>
                </a:cubicBezTo>
                <a:cubicBezTo>
                  <a:pt x="511176" y="344487"/>
                  <a:pt x="509587" y="342901"/>
                  <a:pt x="495300" y="352425"/>
                </a:cubicBezTo>
                <a:cubicBezTo>
                  <a:pt x="487363" y="350838"/>
                  <a:pt x="479390" y="349419"/>
                  <a:pt x="471488" y="347663"/>
                </a:cubicBezTo>
                <a:cubicBezTo>
                  <a:pt x="465098" y="346243"/>
                  <a:pt x="458983" y="342900"/>
                  <a:pt x="452438" y="342900"/>
                </a:cubicBezTo>
                <a:cubicBezTo>
                  <a:pt x="438062" y="342900"/>
                  <a:pt x="423863" y="346075"/>
                  <a:pt x="409575" y="347663"/>
                </a:cubicBezTo>
                <a:cubicBezTo>
                  <a:pt x="406400" y="352425"/>
                  <a:pt x="402610" y="356831"/>
                  <a:pt x="400050" y="361950"/>
                </a:cubicBezTo>
                <a:cubicBezTo>
                  <a:pt x="397805" y="366440"/>
                  <a:pt x="398073" y="372061"/>
                  <a:pt x="395288" y="376238"/>
                </a:cubicBezTo>
                <a:cubicBezTo>
                  <a:pt x="391552" y="381842"/>
                  <a:pt x="386604" y="386789"/>
                  <a:pt x="381000" y="390525"/>
                </a:cubicBezTo>
                <a:cubicBezTo>
                  <a:pt x="376823" y="393310"/>
                  <a:pt x="371712" y="394834"/>
                  <a:pt x="366713" y="395288"/>
                </a:cubicBezTo>
                <a:cubicBezTo>
                  <a:pt x="336633" y="398023"/>
                  <a:pt x="306388" y="398463"/>
                  <a:pt x="276225" y="400050"/>
                </a:cubicBezTo>
                <a:cubicBezTo>
                  <a:pt x="269875" y="401638"/>
                  <a:pt x="262101" y="400503"/>
                  <a:pt x="257175" y="404813"/>
                </a:cubicBezTo>
                <a:cubicBezTo>
                  <a:pt x="248560" y="412351"/>
                  <a:pt x="247650" y="427038"/>
                  <a:pt x="238125" y="433388"/>
                </a:cubicBezTo>
                <a:lnTo>
                  <a:pt x="223838" y="442913"/>
                </a:lnTo>
                <a:cubicBezTo>
                  <a:pt x="220663" y="447675"/>
                  <a:pt x="219002" y="453918"/>
                  <a:pt x="214313" y="457200"/>
                </a:cubicBezTo>
                <a:cubicBezTo>
                  <a:pt x="202681" y="465343"/>
                  <a:pt x="188027" y="468374"/>
                  <a:pt x="176213" y="476250"/>
                </a:cubicBezTo>
                <a:lnTo>
                  <a:pt x="161925" y="485775"/>
                </a:lnTo>
                <a:cubicBezTo>
                  <a:pt x="155575" y="495300"/>
                  <a:pt x="146495" y="503490"/>
                  <a:pt x="142875" y="514350"/>
                </a:cubicBezTo>
                <a:lnTo>
                  <a:pt x="133350" y="542925"/>
                </a:lnTo>
                <a:cubicBezTo>
                  <a:pt x="127900" y="559274"/>
                  <a:pt x="128719" y="561844"/>
                  <a:pt x="114300" y="576263"/>
                </a:cubicBezTo>
                <a:cubicBezTo>
                  <a:pt x="110253" y="580310"/>
                  <a:pt x="104410" y="582124"/>
                  <a:pt x="100013" y="585788"/>
                </a:cubicBezTo>
                <a:cubicBezTo>
                  <a:pt x="94839" y="590100"/>
                  <a:pt x="90899" y="595763"/>
                  <a:pt x="85725" y="600075"/>
                </a:cubicBezTo>
                <a:cubicBezTo>
                  <a:pt x="73065" y="610625"/>
                  <a:pt x="67212" y="610654"/>
                  <a:pt x="52388" y="619125"/>
                </a:cubicBezTo>
                <a:cubicBezTo>
                  <a:pt x="47418" y="621965"/>
                  <a:pt x="42863" y="625475"/>
                  <a:pt x="38100" y="628650"/>
                </a:cubicBezTo>
                <a:cubicBezTo>
                  <a:pt x="30205" y="640493"/>
                  <a:pt x="24228" y="648178"/>
                  <a:pt x="19050" y="661988"/>
                </a:cubicBezTo>
                <a:cubicBezTo>
                  <a:pt x="16355" y="669176"/>
                  <a:pt x="10589" y="699001"/>
                  <a:pt x="9525" y="704850"/>
                </a:cubicBezTo>
                <a:cubicBezTo>
                  <a:pt x="3419" y="738431"/>
                  <a:pt x="4312" y="737486"/>
                  <a:pt x="0" y="776288"/>
                </a:cubicBezTo>
                <a:cubicBezTo>
                  <a:pt x="1588" y="788988"/>
                  <a:pt x="2081" y="801873"/>
                  <a:pt x="4763" y="814388"/>
                </a:cubicBezTo>
                <a:cubicBezTo>
                  <a:pt x="6867" y="824205"/>
                  <a:pt x="11113" y="833438"/>
                  <a:pt x="14288" y="842963"/>
                </a:cubicBezTo>
                <a:cubicBezTo>
                  <a:pt x="15875" y="847725"/>
                  <a:pt x="16266" y="853073"/>
                  <a:pt x="19050" y="857250"/>
                </a:cubicBezTo>
                <a:lnTo>
                  <a:pt x="28575" y="871538"/>
                </a:lnTo>
                <a:cubicBezTo>
                  <a:pt x="30163" y="877888"/>
                  <a:pt x="32343" y="884119"/>
                  <a:pt x="33338" y="890588"/>
                </a:cubicBezTo>
                <a:cubicBezTo>
                  <a:pt x="35524" y="904796"/>
                  <a:pt x="33554" y="919812"/>
                  <a:pt x="38100" y="933450"/>
                </a:cubicBezTo>
                <a:cubicBezTo>
                  <a:pt x="41720" y="944310"/>
                  <a:pt x="45925" y="959780"/>
                  <a:pt x="57150" y="962025"/>
                </a:cubicBezTo>
                <a:lnTo>
                  <a:pt x="80963" y="966788"/>
                </a:lnTo>
                <a:cubicBezTo>
                  <a:pt x="79375" y="981075"/>
                  <a:pt x="76200" y="995275"/>
                  <a:pt x="76200" y="1009650"/>
                </a:cubicBezTo>
                <a:cubicBezTo>
                  <a:pt x="76200" y="1023509"/>
                  <a:pt x="82917" y="1036136"/>
                  <a:pt x="95250" y="1042988"/>
                </a:cubicBezTo>
                <a:cubicBezTo>
                  <a:pt x="104738" y="1048259"/>
                  <a:pt x="130575" y="1054200"/>
                  <a:pt x="142875" y="1057275"/>
                </a:cubicBezTo>
                <a:cubicBezTo>
                  <a:pt x="146050" y="1062038"/>
                  <a:pt x="151961" y="1065856"/>
                  <a:pt x="152400" y="1071563"/>
                </a:cubicBezTo>
                <a:cubicBezTo>
                  <a:pt x="154703" y="1101494"/>
                  <a:pt x="150304" y="1111192"/>
                  <a:pt x="142875" y="1133475"/>
                </a:cubicBezTo>
                <a:cubicBezTo>
                  <a:pt x="141288" y="1144588"/>
                  <a:pt x="138113" y="1155588"/>
                  <a:pt x="138113" y="1166813"/>
                </a:cubicBezTo>
                <a:cubicBezTo>
                  <a:pt x="138113" y="1176469"/>
                  <a:pt x="138084" y="1187004"/>
                  <a:pt x="142875" y="1195388"/>
                </a:cubicBezTo>
                <a:cubicBezTo>
                  <a:pt x="145366" y="1199747"/>
                  <a:pt x="152201" y="1199387"/>
                  <a:pt x="157163" y="1200150"/>
                </a:cubicBezTo>
                <a:cubicBezTo>
                  <a:pt x="172932" y="1202576"/>
                  <a:pt x="188913" y="1203325"/>
                  <a:pt x="204788" y="1204913"/>
                </a:cubicBezTo>
                <a:cubicBezTo>
                  <a:pt x="214313" y="1203325"/>
                  <a:pt x="224726" y="1204468"/>
                  <a:pt x="233363" y="1200150"/>
                </a:cubicBezTo>
                <a:cubicBezTo>
                  <a:pt x="245677" y="1193993"/>
                  <a:pt x="242463" y="1175891"/>
                  <a:pt x="247650" y="1166813"/>
                </a:cubicBezTo>
                <a:cubicBezTo>
                  <a:pt x="250992" y="1160965"/>
                  <a:pt x="257626" y="1157699"/>
                  <a:pt x="261938" y="1152525"/>
                </a:cubicBezTo>
                <a:cubicBezTo>
                  <a:pt x="265602" y="1148128"/>
                  <a:pt x="268288" y="1143000"/>
                  <a:pt x="271463" y="1138238"/>
                </a:cubicBezTo>
                <a:cubicBezTo>
                  <a:pt x="294868" y="1068019"/>
                  <a:pt x="279572" y="1093360"/>
                  <a:pt x="290513" y="1133475"/>
                </a:cubicBezTo>
                <a:cubicBezTo>
                  <a:pt x="294822" y="1149273"/>
                  <a:pt x="301624" y="1148292"/>
                  <a:pt x="314325" y="1152525"/>
                </a:cubicBezTo>
                <a:cubicBezTo>
                  <a:pt x="319088" y="1157288"/>
                  <a:pt x="321933" y="1165951"/>
                  <a:pt x="328613" y="1166813"/>
                </a:cubicBezTo>
                <a:cubicBezTo>
                  <a:pt x="372726" y="1172505"/>
                  <a:pt x="417577" y="1168711"/>
                  <a:pt x="461963" y="1171575"/>
                </a:cubicBezTo>
                <a:cubicBezTo>
                  <a:pt x="466973" y="1171898"/>
                  <a:pt x="471288" y="1175575"/>
                  <a:pt x="476250" y="1176338"/>
                </a:cubicBezTo>
                <a:cubicBezTo>
                  <a:pt x="500433" y="1180058"/>
                  <a:pt x="571665" y="1184514"/>
                  <a:pt x="590550" y="1185863"/>
                </a:cubicBezTo>
                <a:cubicBezTo>
                  <a:pt x="621960" y="1196332"/>
                  <a:pt x="593530" y="1188021"/>
                  <a:pt x="652463" y="1195388"/>
                </a:cubicBezTo>
                <a:cubicBezTo>
                  <a:pt x="662045" y="1196586"/>
                  <a:pt x="671513" y="1198563"/>
                  <a:pt x="681038" y="1200150"/>
                </a:cubicBezTo>
                <a:cubicBezTo>
                  <a:pt x="687388" y="1203325"/>
                  <a:pt x="693007" y="1209169"/>
                  <a:pt x="700088" y="1209675"/>
                </a:cubicBezTo>
                <a:cubicBezTo>
                  <a:pt x="725356" y="1211480"/>
                  <a:pt x="744080" y="1205821"/>
                  <a:pt x="766763" y="1200150"/>
                </a:cubicBezTo>
                <a:cubicBezTo>
                  <a:pt x="821289" y="1145624"/>
                  <a:pt x="776575" y="1202643"/>
                  <a:pt x="800100" y="1114425"/>
                </a:cubicBezTo>
                <a:cubicBezTo>
                  <a:pt x="801835" y="1107917"/>
                  <a:pt x="810076" y="1105312"/>
                  <a:pt x="814388" y="1100138"/>
                </a:cubicBezTo>
                <a:cubicBezTo>
                  <a:pt x="818052" y="1095741"/>
                  <a:pt x="820738" y="1090613"/>
                  <a:pt x="823913" y="1085850"/>
                </a:cubicBezTo>
                <a:cubicBezTo>
                  <a:pt x="827088" y="1076325"/>
                  <a:pt x="834208" y="1067286"/>
                  <a:pt x="833438" y="1057275"/>
                </a:cubicBezTo>
                <a:cubicBezTo>
                  <a:pt x="831850" y="1036638"/>
                  <a:pt x="831242" y="1015901"/>
                  <a:pt x="828675" y="995363"/>
                </a:cubicBezTo>
                <a:cubicBezTo>
                  <a:pt x="828052" y="990382"/>
                  <a:pt x="825131" y="985945"/>
                  <a:pt x="823913" y="981075"/>
                </a:cubicBezTo>
                <a:cubicBezTo>
                  <a:pt x="821950" y="973222"/>
                  <a:pt x="820738" y="965200"/>
                  <a:pt x="819150" y="957263"/>
                </a:cubicBezTo>
                <a:cubicBezTo>
                  <a:pt x="823913" y="952500"/>
                  <a:pt x="829055" y="948089"/>
                  <a:pt x="833438" y="942975"/>
                </a:cubicBezTo>
                <a:cubicBezTo>
                  <a:pt x="838604" y="936948"/>
                  <a:pt x="842112" y="929538"/>
                  <a:pt x="847725" y="923925"/>
                </a:cubicBezTo>
                <a:cubicBezTo>
                  <a:pt x="861361" y="910289"/>
                  <a:pt x="882491" y="908400"/>
                  <a:pt x="900113" y="904875"/>
                </a:cubicBezTo>
                <a:cubicBezTo>
                  <a:pt x="904875" y="898525"/>
                  <a:pt x="907461" y="889680"/>
                  <a:pt x="914400" y="885825"/>
                </a:cubicBezTo>
                <a:cubicBezTo>
                  <a:pt x="922841" y="881135"/>
                  <a:pt x="933549" y="883158"/>
                  <a:pt x="942975" y="881063"/>
                </a:cubicBezTo>
                <a:cubicBezTo>
                  <a:pt x="964523" y="876275"/>
                  <a:pt x="950999" y="877050"/>
                  <a:pt x="971550" y="866775"/>
                </a:cubicBezTo>
                <a:cubicBezTo>
                  <a:pt x="976040" y="864530"/>
                  <a:pt x="981075" y="863600"/>
                  <a:pt x="985838" y="862013"/>
                </a:cubicBezTo>
                <a:cubicBezTo>
                  <a:pt x="1009650" y="863600"/>
                  <a:pt x="1033556" y="864140"/>
                  <a:pt x="1057275" y="866775"/>
                </a:cubicBezTo>
                <a:cubicBezTo>
                  <a:pt x="1081568" y="869474"/>
                  <a:pt x="1062170" y="873170"/>
                  <a:pt x="1085850" y="881063"/>
                </a:cubicBezTo>
                <a:cubicBezTo>
                  <a:pt x="1095011" y="884117"/>
                  <a:pt x="1104900" y="884238"/>
                  <a:pt x="1114425" y="885825"/>
                </a:cubicBezTo>
                <a:cubicBezTo>
                  <a:pt x="1119188" y="887413"/>
                  <a:pt x="1124324" y="888150"/>
                  <a:pt x="1128713" y="890588"/>
                </a:cubicBezTo>
                <a:cubicBezTo>
                  <a:pt x="1138720" y="896147"/>
                  <a:pt x="1146428" y="906018"/>
                  <a:pt x="1157288" y="909638"/>
                </a:cubicBezTo>
                <a:cubicBezTo>
                  <a:pt x="1179255" y="916960"/>
                  <a:pt x="1166653" y="913415"/>
                  <a:pt x="1195388" y="919163"/>
                </a:cubicBezTo>
                <a:cubicBezTo>
                  <a:pt x="1200795" y="927273"/>
                  <a:pt x="1213296" y="946596"/>
                  <a:pt x="1219200" y="952500"/>
                </a:cubicBezTo>
                <a:cubicBezTo>
                  <a:pt x="1223247" y="956547"/>
                  <a:pt x="1228725" y="958850"/>
                  <a:pt x="1233488" y="962025"/>
                </a:cubicBezTo>
                <a:cubicBezTo>
                  <a:pt x="1236663" y="966788"/>
                  <a:pt x="1238966" y="972265"/>
                  <a:pt x="1243013" y="976313"/>
                </a:cubicBezTo>
                <a:cubicBezTo>
                  <a:pt x="1255276" y="988577"/>
                  <a:pt x="1264075" y="987193"/>
                  <a:pt x="1281113" y="990600"/>
                </a:cubicBezTo>
                <a:lnTo>
                  <a:pt x="1309688" y="1009650"/>
                </a:lnTo>
                <a:cubicBezTo>
                  <a:pt x="1314450" y="1012825"/>
                  <a:pt x="1319928" y="1015128"/>
                  <a:pt x="1323975" y="1019175"/>
                </a:cubicBezTo>
                <a:cubicBezTo>
                  <a:pt x="1332556" y="1027756"/>
                  <a:pt x="1340948" y="1038016"/>
                  <a:pt x="1352550" y="1042988"/>
                </a:cubicBezTo>
                <a:cubicBezTo>
                  <a:pt x="1358566" y="1045566"/>
                  <a:pt x="1365250" y="1046163"/>
                  <a:pt x="1371600" y="1047750"/>
                </a:cubicBezTo>
                <a:cubicBezTo>
                  <a:pt x="1376363" y="1050925"/>
                  <a:pt x="1380627" y="1055020"/>
                  <a:pt x="1385888" y="1057275"/>
                </a:cubicBezTo>
                <a:cubicBezTo>
                  <a:pt x="1391904" y="1059853"/>
                  <a:pt x="1398644" y="1060240"/>
                  <a:pt x="1404938" y="1062038"/>
                </a:cubicBezTo>
                <a:cubicBezTo>
                  <a:pt x="1409765" y="1063417"/>
                  <a:pt x="1414463" y="1065213"/>
                  <a:pt x="1419225" y="1066800"/>
                </a:cubicBezTo>
                <a:cubicBezTo>
                  <a:pt x="1448667" y="1086427"/>
                  <a:pt x="1419947" y="1064635"/>
                  <a:pt x="1443038" y="1090613"/>
                </a:cubicBezTo>
                <a:cubicBezTo>
                  <a:pt x="1451987" y="1100681"/>
                  <a:pt x="1462088" y="1109663"/>
                  <a:pt x="1471613" y="1119188"/>
                </a:cubicBezTo>
                <a:cubicBezTo>
                  <a:pt x="1476375" y="1123950"/>
                  <a:pt x="1482888" y="1127451"/>
                  <a:pt x="1485900" y="1133475"/>
                </a:cubicBezTo>
                <a:cubicBezTo>
                  <a:pt x="1489075" y="1139825"/>
                  <a:pt x="1492788" y="1145933"/>
                  <a:pt x="1495425" y="1152525"/>
                </a:cubicBezTo>
                <a:cubicBezTo>
                  <a:pt x="1499154" y="1161847"/>
                  <a:pt x="1497850" y="1174000"/>
                  <a:pt x="1504950" y="1181100"/>
                </a:cubicBezTo>
                <a:lnTo>
                  <a:pt x="1519238" y="1195388"/>
                </a:lnTo>
                <a:cubicBezTo>
                  <a:pt x="1520825" y="1203325"/>
                  <a:pt x="1521440" y="1211521"/>
                  <a:pt x="1524000" y="1219200"/>
                </a:cubicBezTo>
                <a:cubicBezTo>
                  <a:pt x="1526245" y="1225935"/>
                  <a:pt x="1533019" y="1231169"/>
                  <a:pt x="1533525" y="1238250"/>
                </a:cubicBezTo>
                <a:cubicBezTo>
                  <a:pt x="1534662" y="1254164"/>
                  <a:pt x="1532350" y="1270329"/>
                  <a:pt x="1528763" y="1285875"/>
                </a:cubicBezTo>
                <a:cubicBezTo>
                  <a:pt x="1526440" y="1295943"/>
                  <a:pt x="1513624" y="1305971"/>
                  <a:pt x="1504950" y="1309688"/>
                </a:cubicBezTo>
                <a:cubicBezTo>
                  <a:pt x="1498934" y="1312266"/>
                  <a:pt x="1492194" y="1312652"/>
                  <a:pt x="1485900" y="1314450"/>
                </a:cubicBezTo>
                <a:cubicBezTo>
                  <a:pt x="1450353" y="1324606"/>
                  <a:pt x="1498429" y="1316234"/>
                  <a:pt x="1428750" y="1323975"/>
                </a:cubicBezTo>
                <a:cubicBezTo>
                  <a:pt x="1423988" y="1325563"/>
                  <a:pt x="1417381" y="1324653"/>
                  <a:pt x="1414463" y="1328738"/>
                </a:cubicBezTo>
                <a:cubicBezTo>
                  <a:pt x="1405443" y="1341367"/>
                  <a:pt x="1411972" y="1363930"/>
                  <a:pt x="1390650" y="1366838"/>
                </a:cubicBezTo>
                <a:cubicBezTo>
                  <a:pt x="1360723" y="1370919"/>
                  <a:pt x="1330325" y="1370013"/>
                  <a:pt x="1300163" y="1371600"/>
                </a:cubicBezTo>
                <a:cubicBezTo>
                  <a:pt x="1295400" y="1373188"/>
                  <a:pt x="1289838" y="1373281"/>
                  <a:pt x="1285875" y="1376363"/>
                </a:cubicBezTo>
                <a:cubicBezTo>
                  <a:pt x="1271509" y="1387537"/>
                  <a:pt x="1260751" y="1406579"/>
                  <a:pt x="1243013" y="1414463"/>
                </a:cubicBezTo>
                <a:cubicBezTo>
                  <a:pt x="1233838" y="1418541"/>
                  <a:pt x="1214438" y="1423988"/>
                  <a:pt x="1214438" y="1423988"/>
                </a:cubicBezTo>
                <a:cubicBezTo>
                  <a:pt x="1177925" y="1422400"/>
                  <a:pt x="1141340" y="1422028"/>
                  <a:pt x="1104900" y="1419225"/>
                </a:cubicBezTo>
                <a:cubicBezTo>
                  <a:pt x="1099895" y="1418840"/>
                  <a:pt x="1095183" y="1416540"/>
                  <a:pt x="1090613" y="1414463"/>
                </a:cubicBezTo>
                <a:cubicBezTo>
                  <a:pt x="1077687" y="1408587"/>
                  <a:pt x="1052513" y="1395413"/>
                  <a:pt x="1052513" y="1395413"/>
                </a:cubicBezTo>
                <a:cubicBezTo>
                  <a:pt x="1049338" y="1390650"/>
                  <a:pt x="1047842" y="1384159"/>
                  <a:pt x="1042988" y="1381125"/>
                </a:cubicBezTo>
                <a:cubicBezTo>
                  <a:pt x="1034474" y="1375804"/>
                  <a:pt x="1023938" y="1374775"/>
                  <a:pt x="1014413" y="1371600"/>
                </a:cubicBezTo>
                <a:lnTo>
                  <a:pt x="1000125" y="1366838"/>
                </a:lnTo>
                <a:cubicBezTo>
                  <a:pt x="963191" y="1354527"/>
                  <a:pt x="990878" y="1362411"/>
                  <a:pt x="914400" y="1357313"/>
                </a:cubicBezTo>
                <a:cubicBezTo>
                  <a:pt x="909638" y="1355725"/>
                  <a:pt x="904603" y="1354795"/>
                  <a:pt x="900113" y="1352550"/>
                </a:cubicBezTo>
                <a:cubicBezTo>
                  <a:pt x="886850" y="1345918"/>
                  <a:pt x="882072" y="1339272"/>
                  <a:pt x="871538" y="1328738"/>
                </a:cubicBezTo>
                <a:cubicBezTo>
                  <a:pt x="869950" y="1322388"/>
                  <a:pt x="868573" y="1315982"/>
                  <a:pt x="866775" y="1309688"/>
                </a:cubicBezTo>
                <a:cubicBezTo>
                  <a:pt x="863676" y="1298841"/>
                  <a:pt x="860839" y="1289463"/>
                  <a:pt x="852488" y="1281113"/>
                </a:cubicBezTo>
                <a:cubicBezTo>
                  <a:pt x="843256" y="1271882"/>
                  <a:pt x="835532" y="1270699"/>
                  <a:pt x="823913" y="1266825"/>
                </a:cubicBezTo>
                <a:cubicBezTo>
                  <a:pt x="808234" y="1243307"/>
                  <a:pt x="817864" y="1261680"/>
                  <a:pt x="809625" y="1228725"/>
                </a:cubicBezTo>
                <a:cubicBezTo>
                  <a:pt x="808407" y="1223855"/>
                  <a:pt x="806242" y="1219265"/>
                  <a:pt x="804863" y="1214438"/>
                </a:cubicBezTo>
                <a:cubicBezTo>
                  <a:pt x="803065" y="1208144"/>
                  <a:pt x="802398" y="1201517"/>
                  <a:pt x="800100" y="1195388"/>
                </a:cubicBezTo>
                <a:cubicBezTo>
                  <a:pt x="797607" y="1188741"/>
                  <a:pt x="793750" y="1182688"/>
                  <a:pt x="790575" y="1176338"/>
                </a:cubicBezTo>
                <a:cubicBezTo>
                  <a:pt x="792163" y="1131888"/>
                  <a:pt x="792474" y="1087374"/>
                  <a:pt x="795338" y="1042988"/>
                </a:cubicBezTo>
                <a:cubicBezTo>
                  <a:pt x="795661" y="1037978"/>
                  <a:pt x="797315" y="1032877"/>
                  <a:pt x="800100" y="1028700"/>
                </a:cubicBezTo>
                <a:cubicBezTo>
                  <a:pt x="803836" y="1023096"/>
                  <a:pt x="809625" y="1019175"/>
                  <a:pt x="814388" y="1014413"/>
                </a:cubicBezTo>
                <a:cubicBezTo>
                  <a:pt x="815975" y="1009650"/>
                  <a:pt x="818367" y="1005084"/>
                  <a:pt x="819150" y="1000125"/>
                </a:cubicBezTo>
                <a:cubicBezTo>
                  <a:pt x="825857" y="957649"/>
                  <a:pt x="808165" y="929313"/>
                  <a:pt x="842963" y="914400"/>
                </a:cubicBezTo>
                <a:cubicBezTo>
                  <a:pt x="848979" y="911822"/>
                  <a:pt x="855623" y="911058"/>
                  <a:pt x="862013" y="909638"/>
                </a:cubicBezTo>
                <a:cubicBezTo>
                  <a:pt x="869915" y="907882"/>
                  <a:pt x="877888" y="906463"/>
                  <a:pt x="885825" y="904875"/>
                </a:cubicBezTo>
                <a:cubicBezTo>
                  <a:pt x="918577" y="883040"/>
                  <a:pt x="910779" y="896685"/>
                  <a:pt x="919163" y="871538"/>
                </a:cubicBezTo>
                <a:cubicBezTo>
                  <a:pt x="905487" y="816838"/>
                  <a:pt x="924611" y="884253"/>
                  <a:pt x="904875" y="838200"/>
                </a:cubicBezTo>
                <a:cubicBezTo>
                  <a:pt x="902297" y="832184"/>
                  <a:pt x="901911" y="825444"/>
                  <a:pt x="900113" y="819150"/>
                </a:cubicBezTo>
                <a:cubicBezTo>
                  <a:pt x="898734" y="814323"/>
                  <a:pt x="897328" y="809477"/>
                  <a:pt x="895350" y="804863"/>
                </a:cubicBezTo>
                <a:cubicBezTo>
                  <a:pt x="883528" y="777279"/>
                  <a:pt x="884969" y="791917"/>
                  <a:pt x="876300" y="757238"/>
                </a:cubicBezTo>
                <a:cubicBezTo>
                  <a:pt x="874448" y="749828"/>
                  <a:pt x="871410" y="728599"/>
                  <a:pt x="862013" y="723900"/>
                </a:cubicBezTo>
                <a:cubicBezTo>
                  <a:pt x="853376" y="719582"/>
                  <a:pt x="842963" y="720725"/>
                  <a:pt x="833438" y="719138"/>
                </a:cubicBezTo>
                <a:cubicBezTo>
                  <a:pt x="828675" y="715963"/>
                  <a:pt x="823197" y="713660"/>
                  <a:pt x="819150" y="709613"/>
                </a:cubicBezTo>
                <a:cubicBezTo>
                  <a:pt x="815103" y="705566"/>
                  <a:pt x="814388" y="698500"/>
                  <a:pt x="809625" y="695325"/>
                </a:cubicBezTo>
                <a:cubicBezTo>
                  <a:pt x="804179" y="691694"/>
                  <a:pt x="796844" y="692444"/>
                  <a:pt x="790575" y="690563"/>
                </a:cubicBezTo>
                <a:cubicBezTo>
                  <a:pt x="780958" y="687678"/>
                  <a:pt x="771525" y="684213"/>
                  <a:pt x="762000" y="681038"/>
                </a:cubicBezTo>
                <a:lnTo>
                  <a:pt x="747713" y="676275"/>
                </a:lnTo>
                <a:cubicBezTo>
                  <a:pt x="735012" y="638176"/>
                  <a:pt x="754063" y="682625"/>
                  <a:pt x="728663" y="657225"/>
                </a:cubicBezTo>
                <a:cubicBezTo>
                  <a:pt x="725113" y="653675"/>
                  <a:pt x="727450" y="646488"/>
                  <a:pt x="723900" y="642938"/>
                </a:cubicBezTo>
                <a:cubicBezTo>
                  <a:pt x="714041" y="633080"/>
                  <a:pt x="693077" y="631058"/>
                  <a:pt x="681038" y="628650"/>
                </a:cubicBezTo>
                <a:cubicBezTo>
                  <a:pt x="634115" y="634516"/>
                  <a:pt x="611947" y="638175"/>
                  <a:pt x="557213" y="638175"/>
                </a:cubicBezTo>
                <a:cubicBezTo>
                  <a:pt x="520666" y="638175"/>
                  <a:pt x="484188" y="635000"/>
                  <a:pt x="447675" y="633413"/>
                </a:cubicBezTo>
                <a:cubicBezTo>
                  <a:pt x="423863" y="635000"/>
                  <a:pt x="399972" y="635677"/>
                  <a:pt x="376238" y="638175"/>
                </a:cubicBezTo>
                <a:cubicBezTo>
                  <a:pt x="369728" y="638860"/>
                  <a:pt x="363042" y="640011"/>
                  <a:pt x="357188" y="642938"/>
                </a:cubicBezTo>
                <a:cubicBezTo>
                  <a:pt x="350089" y="646488"/>
                  <a:pt x="344488" y="652463"/>
                  <a:pt x="338138" y="657225"/>
                </a:cubicBezTo>
                <a:cubicBezTo>
                  <a:pt x="336550" y="661988"/>
                  <a:pt x="335813" y="667124"/>
                  <a:pt x="333375" y="671513"/>
                </a:cubicBezTo>
                <a:cubicBezTo>
                  <a:pt x="327816" y="681520"/>
                  <a:pt x="314325" y="700088"/>
                  <a:pt x="314325" y="700088"/>
                </a:cubicBezTo>
                <a:cubicBezTo>
                  <a:pt x="312738" y="704850"/>
                  <a:pt x="310652" y="709475"/>
                  <a:pt x="309563" y="714375"/>
                </a:cubicBezTo>
                <a:cubicBezTo>
                  <a:pt x="305670" y="731895"/>
                  <a:pt x="310249" y="748466"/>
                  <a:pt x="290513" y="757238"/>
                </a:cubicBezTo>
                <a:cubicBezTo>
                  <a:pt x="281689" y="761160"/>
                  <a:pt x="271463" y="760413"/>
                  <a:pt x="261938" y="762000"/>
                </a:cubicBezTo>
                <a:cubicBezTo>
                  <a:pt x="215560" y="792917"/>
                  <a:pt x="240766" y="770242"/>
                  <a:pt x="252413" y="890588"/>
                </a:cubicBezTo>
                <a:cubicBezTo>
                  <a:pt x="253380" y="900582"/>
                  <a:pt x="258763" y="909638"/>
                  <a:pt x="261938" y="919163"/>
                </a:cubicBezTo>
                <a:lnTo>
                  <a:pt x="266700" y="933450"/>
                </a:lnTo>
                <a:lnTo>
                  <a:pt x="271463" y="947738"/>
                </a:lnTo>
                <a:cubicBezTo>
                  <a:pt x="268050" y="961388"/>
                  <a:pt x="263113" y="990209"/>
                  <a:pt x="247650" y="995363"/>
                </a:cubicBezTo>
                <a:lnTo>
                  <a:pt x="233363" y="1000125"/>
                </a:lnTo>
                <a:cubicBezTo>
                  <a:pt x="192414" y="1027423"/>
                  <a:pt x="244224" y="994694"/>
                  <a:pt x="204788" y="1014413"/>
                </a:cubicBezTo>
                <a:cubicBezTo>
                  <a:pt x="167867" y="1032874"/>
                  <a:pt x="212116" y="1016733"/>
                  <a:pt x="176213" y="1028700"/>
                </a:cubicBezTo>
                <a:lnTo>
                  <a:pt x="147638" y="1023938"/>
                </a:lnTo>
                <a:cubicBezTo>
                  <a:pt x="137171" y="979078"/>
                  <a:pt x="145748" y="931800"/>
                  <a:pt x="142875" y="885825"/>
                </a:cubicBezTo>
                <a:cubicBezTo>
                  <a:pt x="142562" y="880815"/>
                  <a:pt x="139700" y="876300"/>
                  <a:pt x="138113" y="871538"/>
                </a:cubicBezTo>
                <a:cubicBezTo>
                  <a:pt x="136525" y="850900"/>
                  <a:pt x="135517" y="830210"/>
                  <a:pt x="133350" y="809625"/>
                </a:cubicBezTo>
                <a:cubicBezTo>
                  <a:pt x="132339" y="800022"/>
                  <a:pt x="135416" y="787878"/>
                  <a:pt x="128588" y="781050"/>
                </a:cubicBezTo>
                <a:cubicBezTo>
                  <a:pt x="124541" y="777003"/>
                  <a:pt x="119063" y="787400"/>
                  <a:pt x="114300" y="790575"/>
                </a:cubicBezTo>
                <a:cubicBezTo>
                  <a:pt x="100051" y="833328"/>
                  <a:pt x="114890" y="784679"/>
                  <a:pt x="104775" y="885825"/>
                </a:cubicBezTo>
                <a:cubicBezTo>
                  <a:pt x="104275" y="890820"/>
                  <a:pt x="101392" y="895286"/>
                  <a:pt x="100013" y="900113"/>
                </a:cubicBezTo>
                <a:cubicBezTo>
                  <a:pt x="98215" y="906407"/>
                  <a:pt x="97828" y="913147"/>
                  <a:pt x="95250" y="919163"/>
                </a:cubicBezTo>
                <a:cubicBezTo>
                  <a:pt x="87489" y="937271"/>
                  <a:pt x="85548" y="931216"/>
                  <a:pt x="71438" y="942975"/>
                </a:cubicBezTo>
                <a:cubicBezTo>
                  <a:pt x="66264" y="947287"/>
                  <a:pt x="61913" y="952500"/>
                  <a:pt x="57150" y="957263"/>
                </a:cubicBezTo>
                <a:cubicBezTo>
                  <a:pt x="52965" y="969818"/>
                  <a:pt x="44579" y="987553"/>
                  <a:pt x="57150" y="1000125"/>
                </a:cubicBezTo>
                <a:cubicBezTo>
                  <a:pt x="61197" y="1004172"/>
                  <a:pt x="63500" y="990600"/>
                  <a:pt x="66675" y="985838"/>
                </a:cubicBezTo>
                <a:cubicBezTo>
                  <a:pt x="65987" y="982398"/>
                  <a:pt x="61336" y="954017"/>
                  <a:pt x="57150" y="947738"/>
                </a:cubicBezTo>
                <a:cubicBezTo>
                  <a:pt x="53414" y="942134"/>
                  <a:pt x="47625" y="938213"/>
                  <a:pt x="42863" y="933450"/>
                </a:cubicBezTo>
                <a:cubicBezTo>
                  <a:pt x="34048" y="907008"/>
                  <a:pt x="33338" y="908515"/>
                  <a:pt x="33338" y="866775"/>
                </a:cubicBezTo>
                <a:cubicBezTo>
                  <a:pt x="33338" y="844493"/>
                  <a:pt x="32997" y="821789"/>
                  <a:pt x="38100" y="800100"/>
                </a:cubicBezTo>
                <a:cubicBezTo>
                  <a:pt x="39643" y="793544"/>
                  <a:pt x="47214" y="790125"/>
                  <a:pt x="52388" y="785813"/>
                </a:cubicBezTo>
                <a:cubicBezTo>
                  <a:pt x="77760" y="764670"/>
                  <a:pt x="55186" y="785846"/>
                  <a:pt x="80963" y="771525"/>
                </a:cubicBezTo>
                <a:cubicBezTo>
                  <a:pt x="90970" y="765966"/>
                  <a:pt x="109538" y="752475"/>
                  <a:pt x="109538" y="752475"/>
                </a:cubicBezTo>
                <a:cubicBezTo>
                  <a:pt x="111125" y="747713"/>
                  <a:pt x="112055" y="742678"/>
                  <a:pt x="114300" y="738188"/>
                </a:cubicBezTo>
                <a:cubicBezTo>
                  <a:pt x="116860" y="733068"/>
                  <a:pt x="121500" y="729131"/>
                  <a:pt x="123825" y="723900"/>
                </a:cubicBezTo>
                <a:cubicBezTo>
                  <a:pt x="142474" y="681939"/>
                  <a:pt x="121558" y="707118"/>
                  <a:pt x="147638" y="681038"/>
                </a:cubicBezTo>
                <a:lnTo>
                  <a:pt x="152400" y="676275"/>
                </a:lnTo>
              </a:path>
            </a:pathLst>
          </a:cu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Freeform 118"/>
          <p:cNvSpPr/>
          <p:nvPr/>
        </p:nvSpPr>
        <p:spPr>
          <a:xfrm>
            <a:off x="1857375" y="5795963"/>
            <a:ext cx="628650" cy="795337"/>
          </a:xfrm>
          <a:custGeom>
            <a:avLst/>
            <a:gdLst>
              <a:gd name="connsiteX0" fmla="*/ 414338 w 628650"/>
              <a:gd name="connsiteY0" fmla="*/ 795337 h 795337"/>
              <a:gd name="connsiteX1" fmla="*/ 419100 w 628650"/>
              <a:gd name="connsiteY1" fmla="*/ 771525 h 795337"/>
              <a:gd name="connsiteX2" fmla="*/ 433388 w 628650"/>
              <a:gd name="connsiteY2" fmla="*/ 766762 h 795337"/>
              <a:gd name="connsiteX3" fmla="*/ 519113 w 628650"/>
              <a:gd name="connsiteY3" fmla="*/ 776287 h 795337"/>
              <a:gd name="connsiteX4" fmla="*/ 623888 w 628650"/>
              <a:gd name="connsiteY4" fmla="*/ 781050 h 795337"/>
              <a:gd name="connsiteX5" fmla="*/ 614363 w 628650"/>
              <a:gd name="connsiteY5" fmla="*/ 657225 h 795337"/>
              <a:gd name="connsiteX6" fmla="*/ 604838 w 628650"/>
              <a:gd name="connsiteY6" fmla="*/ 628650 h 795337"/>
              <a:gd name="connsiteX7" fmla="*/ 609600 w 628650"/>
              <a:gd name="connsiteY7" fmla="*/ 595312 h 795337"/>
              <a:gd name="connsiteX8" fmla="*/ 614363 w 628650"/>
              <a:gd name="connsiteY8" fmla="*/ 581025 h 795337"/>
              <a:gd name="connsiteX9" fmla="*/ 628650 w 628650"/>
              <a:gd name="connsiteY9" fmla="*/ 509587 h 795337"/>
              <a:gd name="connsiteX10" fmla="*/ 623888 w 628650"/>
              <a:gd name="connsiteY10" fmla="*/ 366712 h 795337"/>
              <a:gd name="connsiteX11" fmla="*/ 604838 w 628650"/>
              <a:gd name="connsiteY11" fmla="*/ 323850 h 795337"/>
              <a:gd name="connsiteX12" fmla="*/ 595313 w 628650"/>
              <a:gd name="connsiteY12" fmla="*/ 304800 h 795337"/>
              <a:gd name="connsiteX13" fmla="*/ 585788 w 628650"/>
              <a:gd name="connsiteY13" fmla="*/ 271462 h 795337"/>
              <a:gd name="connsiteX14" fmla="*/ 576263 w 628650"/>
              <a:gd name="connsiteY14" fmla="*/ 257175 h 795337"/>
              <a:gd name="connsiteX15" fmla="*/ 561975 w 628650"/>
              <a:gd name="connsiteY15" fmla="*/ 219075 h 795337"/>
              <a:gd name="connsiteX16" fmla="*/ 552450 w 628650"/>
              <a:gd name="connsiteY16" fmla="*/ 200025 h 795337"/>
              <a:gd name="connsiteX17" fmla="*/ 509588 w 628650"/>
              <a:gd name="connsiteY17" fmla="*/ 176212 h 795337"/>
              <a:gd name="connsiteX18" fmla="*/ 481013 w 628650"/>
              <a:gd name="connsiteY18" fmla="*/ 161925 h 795337"/>
              <a:gd name="connsiteX19" fmla="*/ 457200 w 628650"/>
              <a:gd name="connsiteY19" fmla="*/ 133350 h 795337"/>
              <a:gd name="connsiteX20" fmla="*/ 442913 w 628650"/>
              <a:gd name="connsiteY20" fmla="*/ 128587 h 795337"/>
              <a:gd name="connsiteX21" fmla="*/ 428625 w 628650"/>
              <a:gd name="connsiteY21" fmla="*/ 114300 h 795337"/>
              <a:gd name="connsiteX22" fmla="*/ 409575 w 628650"/>
              <a:gd name="connsiteY22" fmla="*/ 85725 h 795337"/>
              <a:gd name="connsiteX23" fmla="*/ 395288 w 628650"/>
              <a:gd name="connsiteY23" fmla="*/ 71437 h 795337"/>
              <a:gd name="connsiteX24" fmla="*/ 361950 w 628650"/>
              <a:gd name="connsiteY24" fmla="*/ 28575 h 795337"/>
              <a:gd name="connsiteX25" fmla="*/ 333375 w 628650"/>
              <a:gd name="connsiteY25" fmla="*/ 19050 h 795337"/>
              <a:gd name="connsiteX26" fmla="*/ 304800 w 628650"/>
              <a:gd name="connsiteY26" fmla="*/ 9525 h 795337"/>
              <a:gd name="connsiteX27" fmla="*/ 290513 w 628650"/>
              <a:gd name="connsiteY27" fmla="*/ 4762 h 795337"/>
              <a:gd name="connsiteX28" fmla="*/ 271463 w 628650"/>
              <a:gd name="connsiteY28" fmla="*/ 0 h 795337"/>
              <a:gd name="connsiteX29" fmla="*/ 157163 w 628650"/>
              <a:gd name="connsiteY29" fmla="*/ 4762 h 795337"/>
              <a:gd name="connsiteX30" fmla="*/ 142875 w 628650"/>
              <a:gd name="connsiteY30" fmla="*/ 38100 h 795337"/>
              <a:gd name="connsiteX31" fmla="*/ 114300 w 628650"/>
              <a:gd name="connsiteY31" fmla="*/ 57150 h 795337"/>
              <a:gd name="connsiteX32" fmla="*/ 95250 w 628650"/>
              <a:gd name="connsiteY32" fmla="*/ 80962 h 795337"/>
              <a:gd name="connsiteX33" fmla="*/ 66675 w 628650"/>
              <a:gd name="connsiteY33" fmla="*/ 109537 h 795337"/>
              <a:gd name="connsiteX34" fmla="*/ 57150 w 628650"/>
              <a:gd name="connsiteY34" fmla="*/ 142875 h 795337"/>
              <a:gd name="connsiteX35" fmla="*/ 38100 w 628650"/>
              <a:gd name="connsiteY35" fmla="*/ 228600 h 795337"/>
              <a:gd name="connsiteX36" fmla="*/ 23813 w 628650"/>
              <a:gd name="connsiteY36" fmla="*/ 457200 h 795337"/>
              <a:gd name="connsiteX37" fmla="*/ 4763 w 628650"/>
              <a:gd name="connsiteY37" fmla="*/ 485775 h 795337"/>
              <a:gd name="connsiteX38" fmla="*/ 0 w 628650"/>
              <a:gd name="connsiteY38" fmla="*/ 500062 h 795337"/>
              <a:gd name="connsiteX39" fmla="*/ 4763 w 628650"/>
              <a:gd name="connsiteY39" fmla="*/ 528637 h 795337"/>
              <a:gd name="connsiteX40" fmla="*/ 28575 w 628650"/>
              <a:gd name="connsiteY40" fmla="*/ 533400 h 795337"/>
              <a:gd name="connsiteX41" fmla="*/ 42863 w 628650"/>
              <a:gd name="connsiteY41" fmla="*/ 542925 h 795337"/>
              <a:gd name="connsiteX42" fmla="*/ 71438 w 628650"/>
              <a:gd name="connsiteY42" fmla="*/ 552450 h 795337"/>
              <a:gd name="connsiteX43" fmla="*/ 90488 w 628650"/>
              <a:gd name="connsiteY43" fmla="*/ 561975 h 795337"/>
              <a:gd name="connsiteX44" fmla="*/ 128588 w 628650"/>
              <a:gd name="connsiteY44" fmla="*/ 595312 h 795337"/>
              <a:gd name="connsiteX45" fmla="*/ 142875 w 628650"/>
              <a:gd name="connsiteY45" fmla="*/ 604837 h 795337"/>
              <a:gd name="connsiteX46" fmla="*/ 157163 w 628650"/>
              <a:gd name="connsiteY46" fmla="*/ 614362 h 795337"/>
              <a:gd name="connsiteX47" fmla="*/ 185738 w 628650"/>
              <a:gd name="connsiteY47" fmla="*/ 633412 h 795337"/>
              <a:gd name="connsiteX48" fmla="*/ 200025 w 628650"/>
              <a:gd name="connsiteY48" fmla="*/ 647700 h 795337"/>
              <a:gd name="connsiteX49" fmla="*/ 228600 w 628650"/>
              <a:gd name="connsiteY49" fmla="*/ 661987 h 795337"/>
              <a:gd name="connsiteX50" fmla="*/ 242888 w 628650"/>
              <a:gd name="connsiteY50" fmla="*/ 671512 h 795337"/>
              <a:gd name="connsiteX51" fmla="*/ 261938 w 628650"/>
              <a:gd name="connsiteY51" fmla="*/ 700087 h 795337"/>
              <a:gd name="connsiteX52" fmla="*/ 280988 w 628650"/>
              <a:gd name="connsiteY52" fmla="*/ 704850 h 795337"/>
              <a:gd name="connsiteX53" fmla="*/ 295275 w 628650"/>
              <a:gd name="connsiteY53" fmla="*/ 714375 h 795337"/>
              <a:gd name="connsiteX54" fmla="*/ 304800 w 628650"/>
              <a:gd name="connsiteY54" fmla="*/ 728662 h 795337"/>
              <a:gd name="connsiteX55" fmla="*/ 319088 w 628650"/>
              <a:gd name="connsiteY55" fmla="*/ 723900 h 795337"/>
              <a:gd name="connsiteX56" fmla="*/ 328613 w 628650"/>
              <a:gd name="connsiteY56" fmla="*/ 723900 h 79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28650" h="795337">
                <a:moveTo>
                  <a:pt x="414338" y="795337"/>
                </a:moveTo>
                <a:cubicBezTo>
                  <a:pt x="415925" y="787400"/>
                  <a:pt x="414610" y="778260"/>
                  <a:pt x="419100" y="771525"/>
                </a:cubicBezTo>
                <a:cubicBezTo>
                  <a:pt x="421885" y="767348"/>
                  <a:pt x="428368" y="766762"/>
                  <a:pt x="433388" y="766762"/>
                </a:cubicBezTo>
                <a:cubicBezTo>
                  <a:pt x="466767" y="766762"/>
                  <a:pt x="488551" y="771194"/>
                  <a:pt x="519113" y="776287"/>
                </a:cubicBezTo>
                <a:cubicBezTo>
                  <a:pt x="571832" y="793860"/>
                  <a:pt x="537667" y="786438"/>
                  <a:pt x="623888" y="781050"/>
                </a:cubicBezTo>
                <a:cubicBezTo>
                  <a:pt x="608395" y="719086"/>
                  <a:pt x="631438" y="816597"/>
                  <a:pt x="614363" y="657225"/>
                </a:cubicBezTo>
                <a:cubicBezTo>
                  <a:pt x="613293" y="647242"/>
                  <a:pt x="604838" y="628650"/>
                  <a:pt x="604838" y="628650"/>
                </a:cubicBezTo>
                <a:cubicBezTo>
                  <a:pt x="606425" y="617537"/>
                  <a:pt x="607399" y="606319"/>
                  <a:pt x="609600" y="595312"/>
                </a:cubicBezTo>
                <a:cubicBezTo>
                  <a:pt x="610585" y="590389"/>
                  <a:pt x="613378" y="585948"/>
                  <a:pt x="614363" y="581025"/>
                </a:cubicBezTo>
                <a:cubicBezTo>
                  <a:pt x="629891" y="503387"/>
                  <a:pt x="616436" y="546235"/>
                  <a:pt x="628650" y="509587"/>
                </a:cubicBezTo>
                <a:cubicBezTo>
                  <a:pt x="627063" y="461962"/>
                  <a:pt x="627845" y="414199"/>
                  <a:pt x="623888" y="366712"/>
                </a:cubicBezTo>
                <a:cubicBezTo>
                  <a:pt x="621860" y="342374"/>
                  <a:pt x="614627" y="340980"/>
                  <a:pt x="604838" y="323850"/>
                </a:cubicBezTo>
                <a:cubicBezTo>
                  <a:pt x="601316" y="317686"/>
                  <a:pt x="597806" y="311447"/>
                  <a:pt x="595313" y="304800"/>
                </a:cubicBezTo>
                <a:cubicBezTo>
                  <a:pt x="590740" y="292605"/>
                  <a:pt x="591540" y="282967"/>
                  <a:pt x="585788" y="271462"/>
                </a:cubicBezTo>
                <a:cubicBezTo>
                  <a:pt x="583228" y="266343"/>
                  <a:pt x="579438" y="261937"/>
                  <a:pt x="576263" y="257175"/>
                </a:cubicBezTo>
                <a:cubicBezTo>
                  <a:pt x="568852" y="220125"/>
                  <a:pt x="577069" y="245489"/>
                  <a:pt x="561975" y="219075"/>
                </a:cubicBezTo>
                <a:cubicBezTo>
                  <a:pt x="558453" y="212911"/>
                  <a:pt x="557470" y="205045"/>
                  <a:pt x="552450" y="200025"/>
                </a:cubicBezTo>
                <a:cubicBezTo>
                  <a:pt x="522421" y="169996"/>
                  <a:pt x="533541" y="188189"/>
                  <a:pt x="509588" y="176212"/>
                </a:cubicBezTo>
                <a:cubicBezTo>
                  <a:pt x="472667" y="157751"/>
                  <a:pt x="516916" y="173892"/>
                  <a:pt x="481013" y="161925"/>
                </a:cubicBezTo>
                <a:cubicBezTo>
                  <a:pt x="473983" y="151380"/>
                  <a:pt x="468203" y="140686"/>
                  <a:pt x="457200" y="133350"/>
                </a:cubicBezTo>
                <a:cubicBezTo>
                  <a:pt x="453023" y="130565"/>
                  <a:pt x="447675" y="130175"/>
                  <a:pt x="442913" y="128587"/>
                </a:cubicBezTo>
                <a:cubicBezTo>
                  <a:pt x="438150" y="123825"/>
                  <a:pt x="432760" y="119616"/>
                  <a:pt x="428625" y="114300"/>
                </a:cubicBezTo>
                <a:cubicBezTo>
                  <a:pt x="421597" y="105264"/>
                  <a:pt x="417669" y="93820"/>
                  <a:pt x="409575" y="85725"/>
                </a:cubicBezTo>
                <a:cubicBezTo>
                  <a:pt x="404813" y="80962"/>
                  <a:pt x="399423" y="76753"/>
                  <a:pt x="395288" y="71437"/>
                </a:cubicBezTo>
                <a:cubicBezTo>
                  <a:pt x="388969" y="63312"/>
                  <a:pt x="374645" y="35627"/>
                  <a:pt x="361950" y="28575"/>
                </a:cubicBezTo>
                <a:cubicBezTo>
                  <a:pt x="353173" y="23699"/>
                  <a:pt x="342900" y="22225"/>
                  <a:pt x="333375" y="19050"/>
                </a:cubicBezTo>
                <a:lnTo>
                  <a:pt x="304800" y="9525"/>
                </a:lnTo>
                <a:cubicBezTo>
                  <a:pt x="300038" y="7938"/>
                  <a:pt x="295383" y="5979"/>
                  <a:pt x="290513" y="4762"/>
                </a:cubicBezTo>
                <a:lnTo>
                  <a:pt x="271463" y="0"/>
                </a:lnTo>
                <a:lnTo>
                  <a:pt x="157163" y="4762"/>
                </a:lnTo>
                <a:cubicBezTo>
                  <a:pt x="147197" y="6678"/>
                  <a:pt x="148607" y="32368"/>
                  <a:pt x="142875" y="38100"/>
                </a:cubicBezTo>
                <a:cubicBezTo>
                  <a:pt x="134780" y="46195"/>
                  <a:pt x="114300" y="57150"/>
                  <a:pt x="114300" y="57150"/>
                </a:cubicBezTo>
                <a:cubicBezTo>
                  <a:pt x="106024" y="81981"/>
                  <a:pt x="115658" y="62821"/>
                  <a:pt x="95250" y="80962"/>
                </a:cubicBezTo>
                <a:cubicBezTo>
                  <a:pt x="85182" y="89911"/>
                  <a:pt x="66675" y="109537"/>
                  <a:pt x="66675" y="109537"/>
                </a:cubicBezTo>
                <a:cubicBezTo>
                  <a:pt x="63776" y="118236"/>
                  <a:pt x="58004" y="134338"/>
                  <a:pt x="57150" y="142875"/>
                </a:cubicBezTo>
                <a:cubicBezTo>
                  <a:pt x="48739" y="226982"/>
                  <a:pt x="74304" y="204465"/>
                  <a:pt x="38100" y="228600"/>
                </a:cubicBezTo>
                <a:cubicBezTo>
                  <a:pt x="-12629" y="304691"/>
                  <a:pt x="48261" y="207828"/>
                  <a:pt x="23813" y="457200"/>
                </a:cubicBezTo>
                <a:cubicBezTo>
                  <a:pt x="22696" y="468593"/>
                  <a:pt x="8384" y="474915"/>
                  <a:pt x="4763" y="485775"/>
                </a:cubicBezTo>
                <a:lnTo>
                  <a:pt x="0" y="500062"/>
                </a:lnTo>
                <a:cubicBezTo>
                  <a:pt x="1588" y="509587"/>
                  <a:pt x="-1521" y="521305"/>
                  <a:pt x="4763" y="528637"/>
                </a:cubicBezTo>
                <a:cubicBezTo>
                  <a:pt x="10031" y="534783"/>
                  <a:pt x="20996" y="530558"/>
                  <a:pt x="28575" y="533400"/>
                </a:cubicBezTo>
                <a:cubicBezTo>
                  <a:pt x="33934" y="535410"/>
                  <a:pt x="37632" y="540600"/>
                  <a:pt x="42863" y="542925"/>
                </a:cubicBezTo>
                <a:cubicBezTo>
                  <a:pt x="52038" y="547003"/>
                  <a:pt x="62458" y="547960"/>
                  <a:pt x="71438" y="552450"/>
                </a:cubicBezTo>
                <a:lnTo>
                  <a:pt x="90488" y="561975"/>
                </a:lnTo>
                <a:cubicBezTo>
                  <a:pt x="106363" y="585787"/>
                  <a:pt x="95250" y="573087"/>
                  <a:pt x="128588" y="595312"/>
                </a:cubicBezTo>
                <a:lnTo>
                  <a:pt x="142875" y="604837"/>
                </a:lnTo>
                <a:lnTo>
                  <a:pt x="157163" y="614362"/>
                </a:lnTo>
                <a:cubicBezTo>
                  <a:pt x="177767" y="645269"/>
                  <a:pt x="152618" y="614486"/>
                  <a:pt x="185738" y="633412"/>
                </a:cubicBezTo>
                <a:cubicBezTo>
                  <a:pt x="191586" y="636754"/>
                  <a:pt x="194851" y="643388"/>
                  <a:pt x="200025" y="647700"/>
                </a:cubicBezTo>
                <a:cubicBezTo>
                  <a:pt x="212334" y="657958"/>
                  <a:pt x="214282" y="657215"/>
                  <a:pt x="228600" y="661987"/>
                </a:cubicBezTo>
                <a:cubicBezTo>
                  <a:pt x="233363" y="665162"/>
                  <a:pt x="239119" y="667204"/>
                  <a:pt x="242888" y="671512"/>
                </a:cubicBezTo>
                <a:cubicBezTo>
                  <a:pt x="250426" y="680127"/>
                  <a:pt x="250832" y="697310"/>
                  <a:pt x="261938" y="700087"/>
                </a:cubicBezTo>
                <a:lnTo>
                  <a:pt x="280988" y="704850"/>
                </a:lnTo>
                <a:cubicBezTo>
                  <a:pt x="285750" y="708025"/>
                  <a:pt x="291228" y="710328"/>
                  <a:pt x="295275" y="714375"/>
                </a:cubicBezTo>
                <a:cubicBezTo>
                  <a:pt x="299322" y="718422"/>
                  <a:pt x="299486" y="726536"/>
                  <a:pt x="304800" y="728662"/>
                </a:cubicBezTo>
                <a:cubicBezTo>
                  <a:pt x="309461" y="730526"/>
                  <a:pt x="314165" y="724884"/>
                  <a:pt x="319088" y="723900"/>
                </a:cubicBezTo>
                <a:cubicBezTo>
                  <a:pt x="322201" y="723277"/>
                  <a:pt x="325438" y="723900"/>
                  <a:pt x="328613" y="723900"/>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Freeform 119"/>
          <p:cNvSpPr/>
          <p:nvPr/>
        </p:nvSpPr>
        <p:spPr>
          <a:xfrm>
            <a:off x="903776" y="5948363"/>
            <a:ext cx="1001224" cy="367033"/>
          </a:xfrm>
          <a:custGeom>
            <a:avLst/>
            <a:gdLst>
              <a:gd name="connsiteX0" fmla="*/ 1001224 w 1001224"/>
              <a:gd name="connsiteY0" fmla="*/ 23812 h 367033"/>
              <a:gd name="connsiteX1" fmla="*/ 958362 w 1001224"/>
              <a:gd name="connsiteY1" fmla="*/ 28575 h 367033"/>
              <a:gd name="connsiteX2" fmla="*/ 944074 w 1001224"/>
              <a:gd name="connsiteY2" fmla="*/ 33337 h 367033"/>
              <a:gd name="connsiteX3" fmla="*/ 905974 w 1001224"/>
              <a:gd name="connsiteY3" fmla="*/ 47625 h 367033"/>
              <a:gd name="connsiteX4" fmla="*/ 801199 w 1001224"/>
              <a:gd name="connsiteY4" fmla="*/ 57150 h 367033"/>
              <a:gd name="connsiteX5" fmla="*/ 805962 w 1001224"/>
              <a:gd name="connsiteY5" fmla="*/ 114300 h 367033"/>
              <a:gd name="connsiteX6" fmla="*/ 825012 w 1001224"/>
              <a:gd name="connsiteY6" fmla="*/ 147637 h 367033"/>
              <a:gd name="connsiteX7" fmla="*/ 834537 w 1001224"/>
              <a:gd name="connsiteY7" fmla="*/ 161925 h 367033"/>
              <a:gd name="connsiteX8" fmla="*/ 839299 w 1001224"/>
              <a:gd name="connsiteY8" fmla="*/ 209550 h 367033"/>
              <a:gd name="connsiteX9" fmla="*/ 839299 w 1001224"/>
              <a:gd name="connsiteY9" fmla="*/ 242887 h 367033"/>
              <a:gd name="connsiteX10" fmla="*/ 820249 w 1001224"/>
              <a:gd name="connsiteY10" fmla="*/ 257175 h 367033"/>
              <a:gd name="connsiteX11" fmla="*/ 815487 w 1001224"/>
              <a:gd name="connsiteY11" fmla="*/ 271462 h 367033"/>
              <a:gd name="connsiteX12" fmla="*/ 825012 w 1001224"/>
              <a:gd name="connsiteY12" fmla="*/ 323850 h 367033"/>
              <a:gd name="connsiteX13" fmla="*/ 805962 w 1001224"/>
              <a:gd name="connsiteY13" fmla="*/ 366712 h 367033"/>
              <a:gd name="connsiteX14" fmla="*/ 791674 w 1001224"/>
              <a:gd name="connsiteY14" fmla="*/ 357187 h 367033"/>
              <a:gd name="connsiteX15" fmla="*/ 786912 w 1001224"/>
              <a:gd name="connsiteY15" fmla="*/ 342900 h 367033"/>
              <a:gd name="connsiteX16" fmla="*/ 777387 w 1001224"/>
              <a:gd name="connsiteY16" fmla="*/ 276225 h 367033"/>
              <a:gd name="connsiteX17" fmla="*/ 758337 w 1001224"/>
              <a:gd name="connsiteY17" fmla="*/ 247650 h 367033"/>
              <a:gd name="connsiteX18" fmla="*/ 748812 w 1001224"/>
              <a:gd name="connsiteY18" fmla="*/ 233362 h 367033"/>
              <a:gd name="connsiteX19" fmla="*/ 739287 w 1001224"/>
              <a:gd name="connsiteY19" fmla="*/ 200025 h 367033"/>
              <a:gd name="connsiteX20" fmla="*/ 720237 w 1001224"/>
              <a:gd name="connsiteY20" fmla="*/ 204787 h 367033"/>
              <a:gd name="connsiteX21" fmla="*/ 705949 w 1001224"/>
              <a:gd name="connsiteY21" fmla="*/ 209550 h 367033"/>
              <a:gd name="connsiteX22" fmla="*/ 663087 w 1001224"/>
              <a:gd name="connsiteY22" fmla="*/ 204787 h 367033"/>
              <a:gd name="connsiteX23" fmla="*/ 653562 w 1001224"/>
              <a:gd name="connsiteY23" fmla="*/ 190500 h 367033"/>
              <a:gd name="connsiteX24" fmla="*/ 634512 w 1001224"/>
              <a:gd name="connsiteY24" fmla="*/ 157162 h 367033"/>
              <a:gd name="connsiteX25" fmla="*/ 605937 w 1001224"/>
              <a:gd name="connsiteY25" fmla="*/ 138112 h 367033"/>
              <a:gd name="connsiteX26" fmla="*/ 367812 w 1001224"/>
              <a:gd name="connsiteY26" fmla="*/ 138112 h 367033"/>
              <a:gd name="connsiteX27" fmla="*/ 353524 w 1001224"/>
              <a:gd name="connsiteY27" fmla="*/ 133350 h 367033"/>
              <a:gd name="connsiteX28" fmla="*/ 339237 w 1001224"/>
              <a:gd name="connsiteY28" fmla="*/ 123825 h 367033"/>
              <a:gd name="connsiteX29" fmla="*/ 315424 w 1001224"/>
              <a:gd name="connsiteY29" fmla="*/ 119062 h 367033"/>
              <a:gd name="connsiteX30" fmla="*/ 301137 w 1001224"/>
              <a:gd name="connsiteY30" fmla="*/ 114300 h 367033"/>
              <a:gd name="connsiteX31" fmla="*/ 286849 w 1001224"/>
              <a:gd name="connsiteY31" fmla="*/ 100012 h 367033"/>
              <a:gd name="connsiteX32" fmla="*/ 282087 w 1001224"/>
              <a:gd name="connsiteY32" fmla="*/ 85725 h 367033"/>
              <a:gd name="connsiteX33" fmla="*/ 277324 w 1001224"/>
              <a:gd name="connsiteY33" fmla="*/ 23812 h 367033"/>
              <a:gd name="connsiteX34" fmla="*/ 243987 w 1001224"/>
              <a:gd name="connsiteY34" fmla="*/ 0 h 367033"/>
              <a:gd name="connsiteX35" fmla="*/ 163024 w 1001224"/>
              <a:gd name="connsiteY35" fmla="*/ 9525 h 367033"/>
              <a:gd name="connsiteX36" fmla="*/ 129687 w 1001224"/>
              <a:gd name="connsiteY36" fmla="*/ 28575 h 367033"/>
              <a:gd name="connsiteX37" fmla="*/ 120162 w 1001224"/>
              <a:gd name="connsiteY37" fmla="*/ 47625 h 367033"/>
              <a:gd name="connsiteX38" fmla="*/ 115399 w 1001224"/>
              <a:gd name="connsiteY38" fmla="*/ 61912 h 367033"/>
              <a:gd name="connsiteX39" fmla="*/ 101112 w 1001224"/>
              <a:gd name="connsiteY39" fmla="*/ 66675 h 367033"/>
              <a:gd name="connsiteX40" fmla="*/ 86824 w 1001224"/>
              <a:gd name="connsiteY40" fmla="*/ 76200 h 367033"/>
              <a:gd name="connsiteX41" fmla="*/ 43962 w 1001224"/>
              <a:gd name="connsiteY41" fmla="*/ 90487 h 367033"/>
              <a:gd name="connsiteX42" fmla="*/ 34437 w 1001224"/>
              <a:gd name="connsiteY42" fmla="*/ 119062 h 367033"/>
              <a:gd name="connsiteX43" fmla="*/ 24912 w 1001224"/>
              <a:gd name="connsiteY43" fmla="*/ 190500 h 367033"/>
              <a:gd name="connsiteX44" fmla="*/ 15387 w 1001224"/>
              <a:gd name="connsiteY44" fmla="*/ 204787 h 367033"/>
              <a:gd name="connsiteX45" fmla="*/ 5862 w 1001224"/>
              <a:gd name="connsiteY45" fmla="*/ 233362 h 367033"/>
              <a:gd name="connsiteX46" fmla="*/ 1099 w 1001224"/>
              <a:gd name="connsiteY46" fmla="*/ 290512 h 36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01224" h="367033">
                <a:moveTo>
                  <a:pt x="1001224" y="23812"/>
                </a:moveTo>
                <a:cubicBezTo>
                  <a:pt x="986937" y="25400"/>
                  <a:pt x="972542" y="26212"/>
                  <a:pt x="958362" y="28575"/>
                </a:cubicBezTo>
                <a:cubicBezTo>
                  <a:pt x="953410" y="29400"/>
                  <a:pt x="948775" y="31574"/>
                  <a:pt x="944074" y="33337"/>
                </a:cubicBezTo>
                <a:cubicBezTo>
                  <a:pt x="940596" y="34641"/>
                  <a:pt x="913694" y="46081"/>
                  <a:pt x="905974" y="47625"/>
                </a:cubicBezTo>
                <a:cubicBezTo>
                  <a:pt x="873431" y="54134"/>
                  <a:pt x="831920" y="55102"/>
                  <a:pt x="801199" y="57150"/>
                </a:cubicBezTo>
                <a:cubicBezTo>
                  <a:pt x="802787" y="76200"/>
                  <a:pt x="803436" y="95352"/>
                  <a:pt x="805962" y="114300"/>
                </a:cubicBezTo>
                <a:cubicBezTo>
                  <a:pt x="807989" y="129505"/>
                  <a:pt x="816005" y="135027"/>
                  <a:pt x="825012" y="147637"/>
                </a:cubicBezTo>
                <a:cubicBezTo>
                  <a:pt x="828339" y="152295"/>
                  <a:pt x="831362" y="157162"/>
                  <a:pt x="834537" y="161925"/>
                </a:cubicBezTo>
                <a:cubicBezTo>
                  <a:pt x="836124" y="177800"/>
                  <a:pt x="836873" y="193781"/>
                  <a:pt x="839299" y="209550"/>
                </a:cubicBezTo>
                <a:cubicBezTo>
                  <a:pt x="841595" y="224474"/>
                  <a:pt x="851195" y="226232"/>
                  <a:pt x="839299" y="242887"/>
                </a:cubicBezTo>
                <a:cubicBezTo>
                  <a:pt x="834685" y="249346"/>
                  <a:pt x="826599" y="252412"/>
                  <a:pt x="820249" y="257175"/>
                </a:cubicBezTo>
                <a:cubicBezTo>
                  <a:pt x="818662" y="261937"/>
                  <a:pt x="815487" y="266442"/>
                  <a:pt x="815487" y="271462"/>
                </a:cubicBezTo>
                <a:cubicBezTo>
                  <a:pt x="815487" y="298391"/>
                  <a:pt x="818314" y="303756"/>
                  <a:pt x="825012" y="323850"/>
                </a:cubicBezTo>
                <a:cubicBezTo>
                  <a:pt x="823752" y="333927"/>
                  <a:pt x="830773" y="370848"/>
                  <a:pt x="805962" y="366712"/>
                </a:cubicBezTo>
                <a:cubicBezTo>
                  <a:pt x="800316" y="365771"/>
                  <a:pt x="796437" y="360362"/>
                  <a:pt x="791674" y="357187"/>
                </a:cubicBezTo>
                <a:cubicBezTo>
                  <a:pt x="790087" y="352425"/>
                  <a:pt x="787622" y="347869"/>
                  <a:pt x="786912" y="342900"/>
                </a:cubicBezTo>
                <a:cubicBezTo>
                  <a:pt x="785991" y="336456"/>
                  <a:pt x="786463" y="292563"/>
                  <a:pt x="777387" y="276225"/>
                </a:cubicBezTo>
                <a:cubicBezTo>
                  <a:pt x="771828" y="266218"/>
                  <a:pt x="764687" y="257175"/>
                  <a:pt x="758337" y="247650"/>
                </a:cubicBezTo>
                <a:cubicBezTo>
                  <a:pt x="755162" y="242887"/>
                  <a:pt x="750622" y="238792"/>
                  <a:pt x="748812" y="233362"/>
                </a:cubicBezTo>
                <a:cubicBezTo>
                  <a:pt x="741979" y="212866"/>
                  <a:pt x="745266" y="223945"/>
                  <a:pt x="739287" y="200025"/>
                </a:cubicBezTo>
                <a:cubicBezTo>
                  <a:pt x="732937" y="201612"/>
                  <a:pt x="726531" y="202989"/>
                  <a:pt x="720237" y="204787"/>
                </a:cubicBezTo>
                <a:cubicBezTo>
                  <a:pt x="715410" y="206166"/>
                  <a:pt x="710969" y="209550"/>
                  <a:pt x="705949" y="209550"/>
                </a:cubicBezTo>
                <a:cubicBezTo>
                  <a:pt x="691574" y="209550"/>
                  <a:pt x="677374" y="206375"/>
                  <a:pt x="663087" y="204787"/>
                </a:cubicBezTo>
                <a:cubicBezTo>
                  <a:pt x="659912" y="200025"/>
                  <a:pt x="655817" y="195761"/>
                  <a:pt x="653562" y="190500"/>
                </a:cubicBezTo>
                <a:cubicBezTo>
                  <a:pt x="642939" y="165715"/>
                  <a:pt x="657776" y="175257"/>
                  <a:pt x="634512" y="157162"/>
                </a:cubicBezTo>
                <a:cubicBezTo>
                  <a:pt x="625476" y="150134"/>
                  <a:pt x="605937" y="138112"/>
                  <a:pt x="605937" y="138112"/>
                </a:cubicBezTo>
                <a:cubicBezTo>
                  <a:pt x="513071" y="140692"/>
                  <a:pt x="452207" y="148041"/>
                  <a:pt x="367812" y="138112"/>
                </a:cubicBezTo>
                <a:cubicBezTo>
                  <a:pt x="362826" y="137525"/>
                  <a:pt x="358287" y="134937"/>
                  <a:pt x="353524" y="133350"/>
                </a:cubicBezTo>
                <a:cubicBezTo>
                  <a:pt x="348762" y="130175"/>
                  <a:pt x="344596" y="125835"/>
                  <a:pt x="339237" y="123825"/>
                </a:cubicBezTo>
                <a:cubicBezTo>
                  <a:pt x="331658" y="120983"/>
                  <a:pt x="323277" y="121025"/>
                  <a:pt x="315424" y="119062"/>
                </a:cubicBezTo>
                <a:cubicBezTo>
                  <a:pt x="310554" y="117844"/>
                  <a:pt x="305899" y="115887"/>
                  <a:pt x="301137" y="114300"/>
                </a:cubicBezTo>
                <a:cubicBezTo>
                  <a:pt x="296374" y="109537"/>
                  <a:pt x="290585" y="105616"/>
                  <a:pt x="286849" y="100012"/>
                </a:cubicBezTo>
                <a:cubicBezTo>
                  <a:pt x="284064" y="95835"/>
                  <a:pt x="282710" y="90706"/>
                  <a:pt x="282087" y="85725"/>
                </a:cubicBezTo>
                <a:cubicBezTo>
                  <a:pt x="279520" y="65186"/>
                  <a:pt x="282344" y="43893"/>
                  <a:pt x="277324" y="23812"/>
                </a:cubicBezTo>
                <a:cubicBezTo>
                  <a:pt x="274566" y="12779"/>
                  <a:pt x="251616" y="3815"/>
                  <a:pt x="243987" y="0"/>
                </a:cubicBezTo>
                <a:cubicBezTo>
                  <a:pt x="227430" y="1273"/>
                  <a:pt x="185748" y="1003"/>
                  <a:pt x="163024" y="9525"/>
                </a:cubicBezTo>
                <a:cubicBezTo>
                  <a:pt x="149211" y="14705"/>
                  <a:pt x="141531" y="20679"/>
                  <a:pt x="129687" y="28575"/>
                </a:cubicBezTo>
                <a:cubicBezTo>
                  <a:pt x="126512" y="34925"/>
                  <a:pt x="122959" y="41100"/>
                  <a:pt x="120162" y="47625"/>
                </a:cubicBezTo>
                <a:cubicBezTo>
                  <a:pt x="118184" y="52239"/>
                  <a:pt x="118949" y="58362"/>
                  <a:pt x="115399" y="61912"/>
                </a:cubicBezTo>
                <a:cubicBezTo>
                  <a:pt x="111849" y="65462"/>
                  <a:pt x="105602" y="64430"/>
                  <a:pt x="101112" y="66675"/>
                </a:cubicBezTo>
                <a:cubicBezTo>
                  <a:pt x="95992" y="69235"/>
                  <a:pt x="92108" y="73999"/>
                  <a:pt x="86824" y="76200"/>
                </a:cubicBezTo>
                <a:cubicBezTo>
                  <a:pt x="72922" y="81992"/>
                  <a:pt x="43962" y="90487"/>
                  <a:pt x="43962" y="90487"/>
                </a:cubicBezTo>
                <a:cubicBezTo>
                  <a:pt x="40787" y="100012"/>
                  <a:pt x="35436" y="109072"/>
                  <a:pt x="34437" y="119062"/>
                </a:cubicBezTo>
                <a:cubicBezTo>
                  <a:pt x="33819" y="125246"/>
                  <a:pt x="30291" y="176156"/>
                  <a:pt x="24912" y="190500"/>
                </a:cubicBezTo>
                <a:cubicBezTo>
                  <a:pt x="22902" y="195859"/>
                  <a:pt x="17712" y="199557"/>
                  <a:pt x="15387" y="204787"/>
                </a:cubicBezTo>
                <a:cubicBezTo>
                  <a:pt x="11309" y="213962"/>
                  <a:pt x="9037" y="223837"/>
                  <a:pt x="5862" y="233362"/>
                </a:cubicBezTo>
                <a:cubicBezTo>
                  <a:pt x="-3419" y="261205"/>
                  <a:pt x="1099" y="242626"/>
                  <a:pt x="1099" y="290512"/>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Freeform 120"/>
          <p:cNvSpPr/>
          <p:nvPr/>
        </p:nvSpPr>
        <p:spPr>
          <a:xfrm>
            <a:off x="1147763" y="5619750"/>
            <a:ext cx="1181100" cy="390525"/>
          </a:xfrm>
          <a:custGeom>
            <a:avLst/>
            <a:gdLst>
              <a:gd name="connsiteX0" fmla="*/ 1081087 w 1181100"/>
              <a:gd name="connsiteY0" fmla="*/ 209550 h 390525"/>
              <a:gd name="connsiteX1" fmla="*/ 1057275 w 1181100"/>
              <a:gd name="connsiteY1" fmla="*/ 204788 h 390525"/>
              <a:gd name="connsiteX2" fmla="*/ 1028700 w 1181100"/>
              <a:gd name="connsiteY2" fmla="*/ 185738 h 390525"/>
              <a:gd name="connsiteX3" fmla="*/ 1014412 w 1181100"/>
              <a:gd name="connsiteY3" fmla="*/ 180975 h 390525"/>
              <a:gd name="connsiteX4" fmla="*/ 1033462 w 1181100"/>
              <a:gd name="connsiteY4" fmla="*/ 190500 h 390525"/>
              <a:gd name="connsiteX5" fmla="*/ 1062037 w 1181100"/>
              <a:gd name="connsiteY5" fmla="*/ 209550 h 390525"/>
              <a:gd name="connsiteX6" fmla="*/ 1085850 w 1181100"/>
              <a:gd name="connsiteY6" fmla="*/ 185738 h 390525"/>
              <a:gd name="connsiteX7" fmla="*/ 1114425 w 1181100"/>
              <a:gd name="connsiteY7" fmla="*/ 166688 h 390525"/>
              <a:gd name="connsiteX8" fmla="*/ 1128712 w 1181100"/>
              <a:gd name="connsiteY8" fmla="*/ 133350 h 390525"/>
              <a:gd name="connsiteX9" fmla="*/ 1143000 w 1181100"/>
              <a:gd name="connsiteY9" fmla="*/ 123825 h 390525"/>
              <a:gd name="connsiteX10" fmla="*/ 1166812 w 1181100"/>
              <a:gd name="connsiteY10" fmla="*/ 90488 h 390525"/>
              <a:gd name="connsiteX11" fmla="*/ 1176337 w 1181100"/>
              <a:gd name="connsiteY11" fmla="*/ 76200 h 390525"/>
              <a:gd name="connsiteX12" fmla="*/ 1181100 w 1181100"/>
              <a:gd name="connsiteY12" fmla="*/ 61913 h 390525"/>
              <a:gd name="connsiteX13" fmla="*/ 1162050 w 1181100"/>
              <a:gd name="connsiteY13" fmla="*/ 4763 h 390525"/>
              <a:gd name="connsiteX14" fmla="*/ 1147762 w 1181100"/>
              <a:gd name="connsiteY14" fmla="*/ 0 h 390525"/>
              <a:gd name="connsiteX15" fmla="*/ 1109662 w 1181100"/>
              <a:gd name="connsiteY15" fmla="*/ 4763 h 390525"/>
              <a:gd name="connsiteX16" fmla="*/ 1081087 w 1181100"/>
              <a:gd name="connsiteY16" fmla="*/ 23813 h 390525"/>
              <a:gd name="connsiteX17" fmla="*/ 1052512 w 1181100"/>
              <a:gd name="connsiteY17" fmla="*/ 33338 h 390525"/>
              <a:gd name="connsiteX18" fmla="*/ 1038225 w 1181100"/>
              <a:gd name="connsiteY18" fmla="*/ 38100 h 390525"/>
              <a:gd name="connsiteX19" fmla="*/ 1009650 w 1181100"/>
              <a:gd name="connsiteY19" fmla="*/ 57150 h 390525"/>
              <a:gd name="connsiteX20" fmla="*/ 981075 w 1181100"/>
              <a:gd name="connsiteY20" fmla="*/ 71438 h 390525"/>
              <a:gd name="connsiteX21" fmla="*/ 942975 w 1181100"/>
              <a:gd name="connsiteY21" fmla="*/ 76200 h 390525"/>
              <a:gd name="connsiteX22" fmla="*/ 876300 w 1181100"/>
              <a:gd name="connsiteY22" fmla="*/ 90488 h 390525"/>
              <a:gd name="connsiteX23" fmla="*/ 833437 w 1181100"/>
              <a:gd name="connsiteY23" fmla="*/ 109538 h 390525"/>
              <a:gd name="connsiteX24" fmla="*/ 804862 w 1181100"/>
              <a:gd name="connsiteY24" fmla="*/ 119063 h 390525"/>
              <a:gd name="connsiteX25" fmla="*/ 790575 w 1181100"/>
              <a:gd name="connsiteY25" fmla="*/ 128588 h 390525"/>
              <a:gd name="connsiteX26" fmla="*/ 757237 w 1181100"/>
              <a:gd name="connsiteY26" fmla="*/ 138113 h 390525"/>
              <a:gd name="connsiteX27" fmla="*/ 728662 w 1181100"/>
              <a:gd name="connsiteY27" fmla="*/ 157163 h 390525"/>
              <a:gd name="connsiteX28" fmla="*/ 704850 w 1181100"/>
              <a:gd name="connsiteY28" fmla="*/ 176213 h 390525"/>
              <a:gd name="connsiteX29" fmla="*/ 695325 w 1181100"/>
              <a:gd name="connsiteY29" fmla="*/ 190500 h 390525"/>
              <a:gd name="connsiteX30" fmla="*/ 666750 w 1181100"/>
              <a:gd name="connsiteY30" fmla="*/ 204788 h 390525"/>
              <a:gd name="connsiteX31" fmla="*/ 652462 w 1181100"/>
              <a:gd name="connsiteY31" fmla="*/ 214313 h 390525"/>
              <a:gd name="connsiteX32" fmla="*/ 614362 w 1181100"/>
              <a:gd name="connsiteY32" fmla="*/ 209550 h 390525"/>
              <a:gd name="connsiteX33" fmla="*/ 600075 w 1181100"/>
              <a:gd name="connsiteY33" fmla="*/ 238125 h 390525"/>
              <a:gd name="connsiteX34" fmla="*/ 585787 w 1181100"/>
              <a:gd name="connsiteY34" fmla="*/ 247650 h 390525"/>
              <a:gd name="connsiteX35" fmla="*/ 576262 w 1181100"/>
              <a:gd name="connsiteY35" fmla="*/ 261938 h 390525"/>
              <a:gd name="connsiteX36" fmla="*/ 547687 w 1181100"/>
              <a:gd name="connsiteY36" fmla="*/ 276225 h 390525"/>
              <a:gd name="connsiteX37" fmla="*/ 523875 w 1181100"/>
              <a:gd name="connsiteY37" fmla="*/ 280988 h 390525"/>
              <a:gd name="connsiteX38" fmla="*/ 509587 w 1181100"/>
              <a:gd name="connsiteY38" fmla="*/ 285750 h 390525"/>
              <a:gd name="connsiteX39" fmla="*/ 495300 w 1181100"/>
              <a:gd name="connsiteY39" fmla="*/ 300038 h 390525"/>
              <a:gd name="connsiteX40" fmla="*/ 481012 w 1181100"/>
              <a:gd name="connsiteY40" fmla="*/ 304800 h 390525"/>
              <a:gd name="connsiteX41" fmla="*/ 466725 w 1181100"/>
              <a:gd name="connsiteY41" fmla="*/ 314325 h 390525"/>
              <a:gd name="connsiteX42" fmla="*/ 452437 w 1181100"/>
              <a:gd name="connsiteY42" fmla="*/ 319088 h 390525"/>
              <a:gd name="connsiteX43" fmla="*/ 423862 w 1181100"/>
              <a:gd name="connsiteY43" fmla="*/ 333375 h 390525"/>
              <a:gd name="connsiteX44" fmla="*/ 409575 w 1181100"/>
              <a:gd name="connsiteY44" fmla="*/ 342900 h 390525"/>
              <a:gd name="connsiteX45" fmla="*/ 347662 w 1181100"/>
              <a:gd name="connsiteY45" fmla="*/ 352425 h 390525"/>
              <a:gd name="connsiteX46" fmla="*/ 319087 w 1181100"/>
              <a:gd name="connsiteY46" fmla="*/ 371475 h 390525"/>
              <a:gd name="connsiteX47" fmla="*/ 304800 w 1181100"/>
              <a:gd name="connsiteY47" fmla="*/ 376238 h 390525"/>
              <a:gd name="connsiteX48" fmla="*/ 195262 w 1181100"/>
              <a:gd name="connsiteY48" fmla="*/ 381000 h 390525"/>
              <a:gd name="connsiteX49" fmla="*/ 147637 w 1181100"/>
              <a:gd name="connsiteY49" fmla="*/ 390525 h 390525"/>
              <a:gd name="connsiteX50" fmla="*/ 114300 w 1181100"/>
              <a:gd name="connsiteY50" fmla="*/ 385763 h 390525"/>
              <a:gd name="connsiteX51" fmla="*/ 85725 w 1181100"/>
              <a:gd name="connsiteY51" fmla="*/ 371475 h 390525"/>
              <a:gd name="connsiteX52" fmla="*/ 71437 w 1181100"/>
              <a:gd name="connsiteY52" fmla="*/ 361950 h 390525"/>
              <a:gd name="connsiteX53" fmla="*/ 38100 w 1181100"/>
              <a:gd name="connsiteY53" fmla="*/ 323850 h 390525"/>
              <a:gd name="connsiteX54" fmla="*/ 28575 w 1181100"/>
              <a:gd name="connsiteY54" fmla="*/ 309563 h 390525"/>
              <a:gd name="connsiteX55" fmla="*/ 0 w 1181100"/>
              <a:gd name="connsiteY55" fmla="*/ 280988 h 390525"/>
              <a:gd name="connsiteX56" fmla="*/ 28575 w 1181100"/>
              <a:gd name="connsiteY56" fmla="*/ 266700 h 390525"/>
              <a:gd name="connsiteX57" fmla="*/ 57150 w 1181100"/>
              <a:gd name="connsiteY57" fmla="*/ 242888 h 390525"/>
              <a:gd name="connsiteX58" fmla="*/ 66675 w 1181100"/>
              <a:gd name="connsiteY58" fmla="*/ 228600 h 390525"/>
              <a:gd name="connsiteX59" fmla="*/ 71437 w 1181100"/>
              <a:gd name="connsiteY59" fmla="*/ 214313 h 390525"/>
              <a:gd name="connsiteX60" fmla="*/ 76200 w 1181100"/>
              <a:gd name="connsiteY60" fmla="*/ 195263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181100" h="390525">
                <a:moveTo>
                  <a:pt x="1081087" y="209550"/>
                </a:moveTo>
                <a:cubicBezTo>
                  <a:pt x="1073150" y="207963"/>
                  <a:pt x="1064644" y="208137"/>
                  <a:pt x="1057275" y="204788"/>
                </a:cubicBezTo>
                <a:cubicBezTo>
                  <a:pt x="1046853" y="200051"/>
                  <a:pt x="1039560" y="189358"/>
                  <a:pt x="1028700" y="185738"/>
                </a:cubicBezTo>
                <a:cubicBezTo>
                  <a:pt x="1023937" y="184150"/>
                  <a:pt x="1010862" y="177425"/>
                  <a:pt x="1014412" y="180975"/>
                </a:cubicBezTo>
                <a:cubicBezTo>
                  <a:pt x="1019432" y="185995"/>
                  <a:pt x="1027685" y="186373"/>
                  <a:pt x="1033462" y="190500"/>
                </a:cubicBezTo>
                <a:cubicBezTo>
                  <a:pt x="1064677" y="212796"/>
                  <a:pt x="1031390" y="199335"/>
                  <a:pt x="1062037" y="209550"/>
                </a:cubicBezTo>
                <a:cubicBezTo>
                  <a:pt x="1095544" y="198383"/>
                  <a:pt x="1056426" y="215162"/>
                  <a:pt x="1085850" y="185738"/>
                </a:cubicBezTo>
                <a:cubicBezTo>
                  <a:pt x="1093945" y="177643"/>
                  <a:pt x="1114425" y="166688"/>
                  <a:pt x="1114425" y="166688"/>
                </a:cubicBezTo>
                <a:cubicBezTo>
                  <a:pt x="1117734" y="156761"/>
                  <a:pt x="1122172" y="141198"/>
                  <a:pt x="1128712" y="133350"/>
                </a:cubicBezTo>
                <a:cubicBezTo>
                  <a:pt x="1132376" y="128953"/>
                  <a:pt x="1138237" y="127000"/>
                  <a:pt x="1143000" y="123825"/>
                </a:cubicBezTo>
                <a:cubicBezTo>
                  <a:pt x="1165456" y="90142"/>
                  <a:pt x="1137264" y="131857"/>
                  <a:pt x="1166812" y="90488"/>
                </a:cubicBezTo>
                <a:cubicBezTo>
                  <a:pt x="1170139" y="85830"/>
                  <a:pt x="1173777" y="81320"/>
                  <a:pt x="1176337" y="76200"/>
                </a:cubicBezTo>
                <a:cubicBezTo>
                  <a:pt x="1178582" y="71710"/>
                  <a:pt x="1179512" y="66675"/>
                  <a:pt x="1181100" y="61913"/>
                </a:cubicBezTo>
                <a:cubicBezTo>
                  <a:pt x="1177115" y="22071"/>
                  <a:pt x="1189128" y="18302"/>
                  <a:pt x="1162050" y="4763"/>
                </a:cubicBezTo>
                <a:cubicBezTo>
                  <a:pt x="1157560" y="2518"/>
                  <a:pt x="1152525" y="1588"/>
                  <a:pt x="1147762" y="0"/>
                </a:cubicBezTo>
                <a:cubicBezTo>
                  <a:pt x="1135062" y="1588"/>
                  <a:pt x="1121715" y="458"/>
                  <a:pt x="1109662" y="4763"/>
                </a:cubicBezTo>
                <a:cubicBezTo>
                  <a:pt x="1098881" y="8613"/>
                  <a:pt x="1091947" y="20193"/>
                  <a:pt x="1081087" y="23813"/>
                </a:cubicBezTo>
                <a:lnTo>
                  <a:pt x="1052512" y="33338"/>
                </a:lnTo>
                <a:lnTo>
                  <a:pt x="1038225" y="38100"/>
                </a:lnTo>
                <a:lnTo>
                  <a:pt x="1009650" y="57150"/>
                </a:lnTo>
                <a:cubicBezTo>
                  <a:pt x="998213" y="64774"/>
                  <a:pt x="994628" y="68974"/>
                  <a:pt x="981075" y="71438"/>
                </a:cubicBezTo>
                <a:cubicBezTo>
                  <a:pt x="968483" y="73728"/>
                  <a:pt x="955675" y="74613"/>
                  <a:pt x="942975" y="76200"/>
                </a:cubicBezTo>
                <a:cubicBezTo>
                  <a:pt x="892240" y="96494"/>
                  <a:pt x="950486" y="75650"/>
                  <a:pt x="876300" y="90488"/>
                </a:cubicBezTo>
                <a:cubicBezTo>
                  <a:pt x="824739" y="100801"/>
                  <a:pt x="866088" y="95027"/>
                  <a:pt x="833437" y="109538"/>
                </a:cubicBezTo>
                <a:cubicBezTo>
                  <a:pt x="824262" y="113616"/>
                  <a:pt x="813216" y="113494"/>
                  <a:pt x="804862" y="119063"/>
                </a:cubicBezTo>
                <a:cubicBezTo>
                  <a:pt x="800100" y="122238"/>
                  <a:pt x="795836" y="126333"/>
                  <a:pt x="790575" y="128588"/>
                </a:cubicBezTo>
                <a:cubicBezTo>
                  <a:pt x="779775" y="133216"/>
                  <a:pt x="767671" y="132316"/>
                  <a:pt x="757237" y="138113"/>
                </a:cubicBezTo>
                <a:cubicBezTo>
                  <a:pt x="747230" y="143672"/>
                  <a:pt x="728662" y="157163"/>
                  <a:pt x="728662" y="157163"/>
                </a:cubicBezTo>
                <a:cubicBezTo>
                  <a:pt x="701365" y="198107"/>
                  <a:pt x="737712" y="149923"/>
                  <a:pt x="704850" y="176213"/>
                </a:cubicBezTo>
                <a:cubicBezTo>
                  <a:pt x="700381" y="179789"/>
                  <a:pt x="699372" y="186453"/>
                  <a:pt x="695325" y="190500"/>
                </a:cubicBezTo>
                <a:cubicBezTo>
                  <a:pt x="681677" y="204147"/>
                  <a:pt x="682242" y="197042"/>
                  <a:pt x="666750" y="204788"/>
                </a:cubicBezTo>
                <a:cubicBezTo>
                  <a:pt x="661630" y="207348"/>
                  <a:pt x="657225" y="211138"/>
                  <a:pt x="652462" y="214313"/>
                </a:cubicBezTo>
                <a:cubicBezTo>
                  <a:pt x="639762" y="212725"/>
                  <a:pt x="626912" y="207040"/>
                  <a:pt x="614362" y="209550"/>
                </a:cubicBezTo>
                <a:cubicBezTo>
                  <a:pt x="604802" y="211462"/>
                  <a:pt x="604235" y="232925"/>
                  <a:pt x="600075" y="238125"/>
                </a:cubicBezTo>
                <a:cubicBezTo>
                  <a:pt x="596499" y="242595"/>
                  <a:pt x="590550" y="244475"/>
                  <a:pt x="585787" y="247650"/>
                </a:cubicBezTo>
                <a:cubicBezTo>
                  <a:pt x="582612" y="252413"/>
                  <a:pt x="580309" y="257890"/>
                  <a:pt x="576262" y="261938"/>
                </a:cubicBezTo>
                <a:cubicBezTo>
                  <a:pt x="568501" y="269700"/>
                  <a:pt x="558018" y="273642"/>
                  <a:pt x="547687" y="276225"/>
                </a:cubicBezTo>
                <a:cubicBezTo>
                  <a:pt x="539834" y="278188"/>
                  <a:pt x="531728" y="279025"/>
                  <a:pt x="523875" y="280988"/>
                </a:cubicBezTo>
                <a:cubicBezTo>
                  <a:pt x="519005" y="282206"/>
                  <a:pt x="514350" y="284163"/>
                  <a:pt x="509587" y="285750"/>
                </a:cubicBezTo>
                <a:cubicBezTo>
                  <a:pt x="504825" y="290513"/>
                  <a:pt x="500904" y="296302"/>
                  <a:pt x="495300" y="300038"/>
                </a:cubicBezTo>
                <a:cubicBezTo>
                  <a:pt x="491123" y="302823"/>
                  <a:pt x="485502" y="302555"/>
                  <a:pt x="481012" y="304800"/>
                </a:cubicBezTo>
                <a:cubicBezTo>
                  <a:pt x="475893" y="307360"/>
                  <a:pt x="471844" y="311765"/>
                  <a:pt x="466725" y="314325"/>
                </a:cubicBezTo>
                <a:cubicBezTo>
                  <a:pt x="462235" y="316570"/>
                  <a:pt x="456927" y="316843"/>
                  <a:pt x="452437" y="319088"/>
                </a:cubicBezTo>
                <a:cubicBezTo>
                  <a:pt x="415515" y="337549"/>
                  <a:pt x="459769" y="321408"/>
                  <a:pt x="423862" y="333375"/>
                </a:cubicBezTo>
                <a:cubicBezTo>
                  <a:pt x="419100" y="336550"/>
                  <a:pt x="414934" y="340890"/>
                  <a:pt x="409575" y="342900"/>
                </a:cubicBezTo>
                <a:cubicBezTo>
                  <a:pt x="398663" y="346992"/>
                  <a:pt x="353554" y="351689"/>
                  <a:pt x="347662" y="352425"/>
                </a:cubicBezTo>
                <a:cubicBezTo>
                  <a:pt x="313691" y="363750"/>
                  <a:pt x="354761" y="347692"/>
                  <a:pt x="319087" y="371475"/>
                </a:cubicBezTo>
                <a:cubicBezTo>
                  <a:pt x="314910" y="374260"/>
                  <a:pt x="309805" y="375853"/>
                  <a:pt x="304800" y="376238"/>
                </a:cubicBezTo>
                <a:cubicBezTo>
                  <a:pt x="268360" y="379041"/>
                  <a:pt x="231775" y="379413"/>
                  <a:pt x="195262" y="381000"/>
                </a:cubicBezTo>
                <a:cubicBezTo>
                  <a:pt x="177666" y="386866"/>
                  <a:pt x="169531" y="390525"/>
                  <a:pt x="147637" y="390525"/>
                </a:cubicBezTo>
                <a:cubicBezTo>
                  <a:pt x="136412" y="390525"/>
                  <a:pt x="125412" y="387350"/>
                  <a:pt x="114300" y="385763"/>
                </a:cubicBezTo>
                <a:cubicBezTo>
                  <a:pt x="73351" y="358465"/>
                  <a:pt x="125161" y="391194"/>
                  <a:pt x="85725" y="371475"/>
                </a:cubicBezTo>
                <a:cubicBezTo>
                  <a:pt x="80605" y="368915"/>
                  <a:pt x="76200" y="365125"/>
                  <a:pt x="71437" y="361950"/>
                </a:cubicBezTo>
                <a:cubicBezTo>
                  <a:pt x="49212" y="328613"/>
                  <a:pt x="61912" y="339725"/>
                  <a:pt x="38100" y="323850"/>
                </a:cubicBezTo>
                <a:cubicBezTo>
                  <a:pt x="34925" y="319088"/>
                  <a:pt x="32378" y="313841"/>
                  <a:pt x="28575" y="309563"/>
                </a:cubicBezTo>
                <a:cubicBezTo>
                  <a:pt x="19626" y="299495"/>
                  <a:pt x="0" y="280988"/>
                  <a:pt x="0" y="280988"/>
                </a:cubicBezTo>
                <a:cubicBezTo>
                  <a:pt x="40943" y="253692"/>
                  <a:pt x="-10859" y="286418"/>
                  <a:pt x="28575" y="266700"/>
                </a:cubicBezTo>
                <a:cubicBezTo>
                  <a:pt x="39276" y="261349"/>
                  <a:pt x="49628" y="251914"/>
                  <a:pt x="57150" y="242888"/>
                </a:cubicBezTo>
                <a:cubicBezTo>
                  <a:pt x="60814" y="238491"/>
                  <a:pt x="63500" y="233363"/>
                  <a:pt x="66675" y="228600"/>
                </a:cubicBezTo>
                <a:cubicBezTo>
                  <a:pt x="68262" y="223838"/>
                  <a:pt x="70058" y="219140"/>
                  <a:pt x="71437" y="214313"/>
                </a:cubicBezTo>
                <a:cubicBezTo>
                  <a:pt x="73235" y="208019"/>
                  <a:pt x="76200" y="195263"/>
                  <a:pt x="76200" y="195263"/>
                </a:cubicBezTo>
              </a:path>
            </a:pathLst>
          </a:cu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ectangle 122"/>
          <p:cNvSpPr/>
          <p:nvPr/>
        </p:nvSpPr>
        <p:spPr>
          <a:xfrm>
            <a:off x="6434737" y="3609753"/>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5189260" y="4134113"/>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flipH="1">
            <a:off x="5452042" y="26537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Rectangle 134"/>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Rectangle 136"/>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737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dirty="0">
                <a:solidFill>
                  <a:schemeClr val="tx1"/>
                </a:solidFill>
              </a:rPr>
              <a:t>Difference and diversity</a:t>
            </a:r>
            <a:br>
              <a:rPr lang="en-GB" dirty="0">
                <a:solidFill>
                  <a:schemeClr val="tx1"/>
                </a:solidFill>
              </a:rPr>
            </a:br>
            <a:r>
              <a:rPr lang="en-GB" dirty="0">
                <a:solidFill>
                  <a:schemeClr val="tx1"/>
                </a:solidFill>
              </a:rPr>
              <a:t/>
            </a:r>
            <a:br>
              <a:rPr lang="en-GB" dirty="0">
                <a:solidFill>
                  <a:schemeClr val="tx1"/>
                </a:solidFill>
              </a:rPr>
            </a:br>
            <a:r>
              <a:rPr lang="en-GB" dirty="0">
                <a:solidFill>
                  <a:schemeClr val="tx1"/>
                </a:solidFill>
              </a:rPr>
              <a:t>are enacted</a:t>
            </a:r>
            <a:endParaRPr lang="en-GB" dirty="0"/>
          </a:p>
        </p:txBody>
      </p:sp>
      <p:sp>
        <p:nvSpPr>
          <p:cNvPr id="4" name="Rectangle 3">
            <a:extLst>
              <a:ext uri="{FF2B5EF4-FFF2-40B4-BE49-F238E27FC236}">
                <a16:creationId xmlns="" xmlns:a16="http://schemas.microsoft.com/office/drawing/2014/main" id="{C54594AC-33D8-4D6F-BD5F-9F22FF66095C}"/>
              </a:ext>
            </a:extLst>
          </p:cNvPr>
          <p:cNvSpPr/>
          <p:nvPr/>
        </p:nvSpPr>
        <p:spPr>
          <a:xfrm>
            <a:off x="15770" y="1667380"/>
            <a:ext cx="12192000" cy="1998921"/>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9337153" y="3186062"/>
            <a:ext cx="304800"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10370401" y="49328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ectangle 122"/>
          <p:cNvSpPr/>
          <p:nvPr/>
        </p:nvSpPr>
        <p:spPr>
          <a:xfrm>
            <a:off x="6434737" y="3609753"/>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5189260" y="4134113"/>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a:off x="-163478" y="2891009"/>
            <a:ext cx="914400" cy="933813"/>
          </a:xfrm>
          <a:prstGeom prst="star3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flipH="1">
            <a:off x="5452042" y="26537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Rectangle 134"/>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Rectangle 136"/>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6549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dirty="0">
                <a:solidFill>
                  <a:schemeClr val="tx1"/>
                </a:solidFill>
              </a:rPr>
              <a:t>Difference and diversity</a:t>
            </a:r>
            <a:br>
              <a:rPr lang="en-GB" dirty="0">
                <a:solidFill>
                  <a:schemeClr val="tx1"/>
                </a:solidFill>
              </a:rPr>
            </a:br>
            <a:r>
              <a:rPr lang="en-GB" dirty="0">
                <a:solidFill>
                  <a:schemeClr val="tx1"/>
                </a:solidFill>
              </a:rPr>
              <a:t/>
            </a:r>
            <a:br>
              <a:rPr lang="en-GB" dirty="0">
                <a:solidFill>
                  <a:schemeClr val="tx1"/>
                </a:solidFill>
              </a:rPr>
            </a:br>
            <a:r>
              <a:rPr lang="en-GB" dirty="0">
                <a:solidFill>
                  <a:schemeClr val="tx1"/>
                </a:solidFill>
              </a:rPr>
              <a:t>are enacted</a:t>
            </a:r>
            <a:endParaRPr lang="en-GB" dirty="0"/>
          </a:p>
        </p:txBody>
      </p:sp>
      <p:sp>
        <p:nvSpPr>
          <p:cNvPr id="4" name="Rectangle 3">
            <a:extLst>
              <a:ext uri="{FF2B5EF4-FFF2-40B4-BE49-F238E27FC236}">
                <a16:creationId xmlns="" xmlns:a16="http://schemas.microsoft.com/office/drawing/2014/main" id="{C54594AC-33D8-4D6F-BD5F-9F22FF66095C}"/>
              </a:ext>
            </a:extLst>
          </p:cNvPr>
          <p:cNvSpPr/>
          <p:nvPr/>
        </p:nvSpPr>
        <p:spPr>
          <a:xfrm>
            <a:off x="15770" y="1667380"/>
            <a:ext cx="12192000" cy="1998921"/>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9337153" y="3186062"/>
            <a:ext cx="304800"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10370401" y="49328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Snip and Round Single Corner Rectangle 114"/>
          <p:cNvSpPr/>
          <p:nvPr/>
        </p:nvSpPr>
        <p:spPr>
          <a:xfrm>
            <a:off x="-41988" y="3518750"/>
            <a:ext cx="5201354" cy="3131432"/>
          </a:xfrm>
          <a:prstGeom prst="snipRoundRect">
            <a:avLst>
              <a:gd name="adj1" fmla="val 7292"/>
              <a:gd name="adj2" fmla="val 16667"/>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ectangle 122"/>
          <p:cNvSpPr/>
          <p:nvPr/>
        </p:nvSpPr>
        <p:spPr>
          <a:xfrm>
            <a:off x="6434737" y="3609753"/>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a:off x="-163478" y="2743059"/>
            <a:ext cx="1098708" cy="1081763"/>
          </a:xfrm>
          <a:prstGeom prst="star3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5189260" y="4134113"/>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flipH="1">
            <a:off x="5452042" y="26537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Rectangle 134"/>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Rectangle 136"/>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Snip and Round Single Corner Rectangle 145"/>
          <p:cNvSpPr/>
          <p:nvPr/>
        </p:nvSpPr>
        <p:spPr>
          <a:xfrm>
            <a:off x="33778" y="4313311"/>
            <a:ext cx="4838037" cy="2544689"/>
          </a:xfrm>
          <a:prstGeom prst="snipRoundRect">
            <a:avLst>
              <a:gd name="adj1" fmla="val 7292"/>
              <a:gd name="adj2" fmla="val 16667"/>
            </a:avLst>
          </a:prstGeom>
          <a:solidFill>
            <a:schemeClr val="accent2">
              <a:lumMod val="40000"/>
              <a:lumOff val="6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0" name="Rectangle 79">
            <a:extLst>
              <a:ext uri="{FF2B5EF4-FFF2-40B4-BE49-F238E27FC236}">
                <a16:creationId xmlns="" xmlns:a16="http://schemas.microsoft.com/office/drawing/2014/main" id="{99B58AD1-486C-4658-B102-F13BBCEA3AE3}"/>
              </a:ext>
            </a:extLst>
          </p:cNvPr>
          <p:cNvSpPr/>
          <p:nvPr/>
        </p:nvSpPr>
        <p:spPr>
          <a:xfrm>
            <a:off x="765722" y="2976691"/>
            <a:ext cx="323764" cy="610486"/>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1" name="Picture 90"/>
          <p:cNvPicPr>
            <a:picLocks noChangeAspect="1"/>
          </p:cNvPicPr>
          <p:nvPr/>
        </p:nvPicPr>
        <p:blipFill rotWithShape="1">
          <a:blip r:embed="rId3">
            <a:extLst>
              <a:ext uri="{28A0092B-C50C-407E-A947-70E740481C1C}">
                <a14:useLocalDpi xmlns:a14="http://schemas.microsoft.com/office/drawing/2010/main" val="0"/>
              </a:ext>
            </a:extLst>
          </a:blip>
          <a:srcRect l="38981" t="31318" r="45247" b="33800"/>
          <a:stretch/>
        </p:blipFill>
        <p:spPr>
          <a:xfrm>
            <a:off x="2468810" y="4251119"/>
            <a:ext cx="1442198" cy="2392246"/>
          </a:xfrm>
          <a:prstGeom prst="rect">
            <a:avLst/>
          </a:prstGeom>
          <a:effectLst>
            <a:softEdge rad="127000"/>
          </a:effectLst>
        </p:spPr>
      </p:pic>
      <p:sp>
        <p:nvSpPr>
          <p:cNvPr id="92" name="TextBox 91"/>
          <p:cNvSpPr txBox="1"/>
          <p:nvPr/>
        </p:nvSpPr>
        <p:spPr>
          <a:xfrm>
            <a:off x="325274" y="6057900"/>
            <a:ext cx="2143536" cy="369332"/>
          </a:xfrm>
          <a:prstGeom prst="rect">
            <a:avLst/>
          </a:prstGeom>
          <a:noFill/>
        </p:spPr>
        <p:txBody>
          <a:bodyPr wrap="none" rtlCol="0">
            <a:spAutoFit/>
          </a:bodyPr>
          <a:lstStyle/>
          <a:p>
            <a:r>
              <a:rPr lang="en-GB" dirty="0" smtClean="0"/>
              <a:t>Christine de Pisan</a:t>
            </a:r>
            <a:endParaRPr lang="en-GB" dirty="0"/>
          </a:p>
        </p:txBody>
      </p:sp>
    </p:spTree>
    <p:extLst>
      <p:ext uri="{BB962C8B-B14F-4D97-AF65-F5344CB8AC3E}">
        <p14:creationId xmlns:p14="http://schemas.microsoft.com/office/powerpoint/2010/main" val="2763363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1212574"/>
            <a:ext cx="12192000" cy="2453728"/>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139150" y="2686504"/>
            <a:ext cx="914400" cy="933813"/>
          </a:xfrm>
          <a:prstGeom prst="star32">
            <a:avLst>
              <a:gd name="adj" fmla="val 4572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i="1" dirty="0">
                <a:solidFill>
                  <a:schemeClr val="tx1"/>
                </a:solidFill>
              </a:rPr>
              <a:t>perpetuating an uncritical narrative?</a:t>
            </a:r>
            <a:r>
              <a:rPr lang="en-GB" dirty="0">
                <a:solidFill>
                  <a:schemeClr val="tx1"/>
                </a:solidFill>
              </a:rPr>
              <a:t/>
            </a:r>
            <a:br>
              <a:rPr lang="en-GB" dirty="0">
                <a:solidFill>
                  <a:schemeClr val="tx1"/>
                </a:solidFill>
              </a:rPr>
            </a:br>
            <a:r>
              <a:rPr lang="en-GB" dirty="0">
                <a:solidFill>
                  <a:schemeClr val="tx1"/>
                </a:solidFill>
              </a:rPr>
              <a:t/>
            </a:r>
            <a:br>
              <a:rPr lang="en-GB" dirty="0">
                <a:solidFill>
                  <a:schemeClr val="tx1"/>
                </a:solidFill>
              </a:rPr>
            </a:br>
            <a:endParaRPr lang="en-GB" dirty="0"/>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610598" y="4559596"/>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673655" y="2071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42499" y="314288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6380824" y="42497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9337153" y="3186062"/>
            <a:ext cx="304800"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41953" y="4959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10370401" y="49328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10827601" y="53900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7051153" y="3831748"/>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250001" y="4859319"/>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Snip and Round Single Corner Rectangle 114"/>
          <p:cNvSpPr/>
          <p:nvPr/>
        </p:nvSpPr>
        <p:spPr>
          <a:xfrm>
            <a:off x="-360217" y="3518750"/>
            <a:ext cx="2062966" cy="1642390"/>
          </a:xfrm>
          <a:prstGeom prst="snipRoundRect">
            <a:avLst>
              <a:gd name="adj1" fmla="val 7292"/>
              <a:gd name="adj2" fmla="val 16667"/>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ectangle 122"/>
          <p:cNvSpPr/>
          <p:nvPr/>
        </p:nvSpPr>
        <p:spPr>
          <a:xfrm>
            <a:off x="6434737" y="3609753"/>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5189260" y="4134113"/>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flipH="1">
            <a:off x="5452042" y="26537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Rectangle 134"/>
          <p:cNvSpPr/>
          <p:nvPr/>
        </p:nvSpPr>
        <p:spPr>
          <a:xfrm>
            <a:off x="9923721" y="35053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Rectangle 136"/>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6675425" y="214777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11911896" y="38574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Rectangle 149"/>
          <p:cNvSpPr/>
          <p:nvPr/>
        </p:nvSpPr>
        <p:spPr>
          <a:xfrm>
            <a:off x="9794353" y="5112327"/>
            <a:ext cx="45719" cy="976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10875773" y="4540022"/>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6" name="Picture 145">
            <a:extLst>
              <a:ext uri="{FF2B5EF4-FFF2-40B4-BE49-F238E27FC236}">
                <a16:creationId xmlns="" xmlns:a16="http://schemas.microsoft.com/office/drawing/2014/main" id="{0307EEE3-EBCF-4C2F-BCE4-B662A6011B64}"/>
              </a:ext>
            </a:extLst>
          </p:cNvPr>
          <p:cNvPicPr>
            <a:picLocks noChangeAspect="1"/>
          </p:cNvPicPr>
          <p:nvPr/>
        </p:nvPicPr>
        <p:blipFill rotWithShape="1">
          <a:blip r:embed="rId3">
            <a:extLst>
              <a:ext uri="{28A0092B-C50C-407E-A947-70E740481C1C}">
                <a14:useLocalDpi xmlns:a14="http://schemas.microsoft.com/office/drawing/2010/main" val="0"/>
              </a:ext>
            </a:extLst>
          </a:blip>
          <a:srcRect l="23231" t="14379" r="60951" b="2115"/>
          <a:stretch/>
        </p:blipFill>
        <p:spPr>
          <a:xfrm>
            <a:off x="1317681" y="4268530"/>
            <a:ext cx="1503309" cy="4439798"/>
          </a:xfrm>
          <a:prstGeom prst="rect">
            <a:avLst/>
          </a:prstGeom>
          <a:ln>
            <a:noFill/>
          </a:ln>
          <a:effectLst>
            <a:softEdge rad="112500"/>
          </a:effectLst>
        </p:spPr>
      </p:pic>
      <p:pic>
        <p:nvPicPr>
          <p:cNvPr id="156" name="Picture 155"/>
          <p:cNvPicPr>
            <a:picLocks noChangeAspect="1"/>
          </p:cNvPicPr>
          <p:nvPr/>
        </p:nvPicPr>
        <p:blipFill rotWithShape="1">
          <a:blip r:embed="rId4">
            <a:extLst>
              <a:ext uri="{28A0092B-C50C-407E-A947-70E740481C1C}">
                <a14:useLocalDpi xmlns:a14="http://schemas.microsoft.com/office/drawing/2010/main" val="0"/>
              </a:ext>
            </a:extLst>
          </a:blip>
          <a:srcRect l="38981" t="31318" r="45247" b="33800"/>
          <a:stretch/>
        </p:blipFill>
        <p:spPr>
          <a:xfrm>
            <a:off x="2468810" y="4251119"/>
            <a:ext cx="1442198" cy="2392246"/>
          </a:xfrm>
          <a:prstGeom prst="rect">
            <a:avLst/>
          </a:prstGeom>
          <a:effectLst>
            <a:softEdge rad="127000"/>
          </a:effectLst>
        </p:spPr>
      </p:pic>
      <p:sp>
        <p:nvSpPr>
          <p:cNvPr id="158" name="TextBox 157"/>
          <p:cNvSpPr txBox="1"/>
          <p:nvPr/>
        </p:nvSpPr>
        <p:spPr>
          <a:xfrm>
            <a:off x="2692599" y="6488668"/>
            <a:ext cx="6853158" cy="369332"/>
          </a:xfrm>
          <a:prstGeom prst="rect">
            <a:avLst/>
          </a:prstGeom>
          <a:noFill/>
        </p:spPr>
        <p:txBody>
          <a:bodyPr wrap="none" rtlCol="0">
            <a:spAutoFit/>
          </a:bodyPr>
          <a:lstStyle/>
          <a:p>
            <a:r>
              <a:rPr lang="en-GB" dirty="0" smtClean="0"/>
              <a:t>Christine de Pisan presenting her book to the French Queen</a:t>
            </a:r>
            <a:endParaRPr lang="en-GB" dirty="0"/>
          </a:p>
        </p:txBody>
      </p:sp>
    </p:spTree>
    <p:extLst>
      <p:ext uri="{BB962C8B-B14F-4D97-AF65-F5344CB8AC3E}">
        <p14:creationId xmlns:p14="http://schemas.microsoft.com/office/powerpoint/2010/main" val="424482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1039092"/>
            <a:ext cx="12192000" cy="262721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582144" y="2213350"/>
            <a:ext cx="914400" cy="933813"/>
          </a:xfrm>
          <a:prstGeom prst="star32">
            <a:avLst>
              <a:gd name="adj" fmla="val 4572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dirty="0">
                <a:solidFill>
                  <a:schemeClr val="tx1"/>
                </a:solidFill>
              </a:rPr>
              <a:t>Occupation, narratives and dialogues</a:t>
            </a:r>
            <a:br>
              <a:rPr lang="en-GB" dirty="0">
                <a:solidFill>
                  <a:schemeClr val="tx1"/>
                </a:solidFill>
              </a:rPr>
            </a:br>
            <a:r>
              <a:rPr lang="en-GB" dirty="0">
                <a:solidFill>
                  <a:schemeClr val="tx1"/>
                </a:solidFill>
              </a:rPr>
              <a:t/>
            </a:r>
            <a:br>
              <a:rPr lang="en-GB" dirty="0">
                <a:solidFill>
                  <a:schemeClr val="tx1"/>
                </a:solidFill>
              </a:rPr>
            </a:br>
            <a:endParaRPr lang="en-GB" dirty="0"/>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4">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67389" y="528559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Snip and Round Single Corner Rectangle 114"/>
          <p:cNvSpPr/>
          <p:nvPr/>
        </p:nvSpPr>
        <p:spPr>
          <a:xfrm>
            <a:off x="-360217" y="3518750"/>
            <a:ext cx="2062966" cy="1642390"/>
          </a:xfrm>
          <a:prstGeom prst="snipRoundRect">
            <a:avLst>
              <a:gd name="adj1" fmla="val 7292"/>
              <a:gd name="adj2" fmla="val 16667"/>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6675425" y="214777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11911896" y="38574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Rectangle 149"/>
          <p:cNvSpPr/>
          <p:nvPr/>
        </p:nvSpPr>
        <p:spPr>
          <a:xfrm>
            <a:off x="9794353" y="5112327"/>
            <a:ext cx="45719" cy="976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Rectangle 168"/>
          <p:cNvSpPr/>
          <p:nvPr/>
        </p:nvSpPr>
        <p:spPr>
          <a:xfrm>
            <a:off x="10124589" y="482202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358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249382"/>
            <a:ext cx="12192000" cy="341692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1061683" y="1833503"/>
            <a:ext cx="1000041" cy="1067879"/>
          </a:xfrm>
          <a:prstGeom prst="star32">
            <a:avLst>
              <a:gd name="adj" fmla="val 457200"/>
            </a:avLst>
          </a:prstGeom>
          <a:solidFill>
            <a:srgbClr val="FFCB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700589"/>
          </a:xfrm>
        </p:spPr>
        <p:txBody>
          <a:bodyPr/>
          <a:lstStyle/>
          <a:p>
            <a:r>
              <a:rPr lang="en-GB" dirty="0">
                <a:solidFill>
                  <a:schemeClr val="bg1">
                    <a:lumMod val="95000"/>
                    <a:lumOff val="5000"/>
                  </a:schemeClr>
                </a:solidFill>
                <a:latin typeface="+mn-lt"/>
              </a:rPr>
              <a:t>A personal narrative </a:t>
            </a:r>
            <a:br>
              <a:rPr lang="en-GB" dirty="0">
                <a:solidFill>
                  <a:schemeClr val="bg1">
                    <a:lumMod val="95000"/>
                    <a:lumOff val="5000"/>
                  </a:schemeClr>
                </a:solidFill>
                <a:latin typeface="+mn-lt"/>
              </a:rPr>
            </a:br>
            <a:r>
              <a:rPr lang="en-GB" dirty="0">
                <a:solidFill>
                  <a:schemeClr val="bg1">
                    <a:lumMod val="95000"/>
                    <a:lumOff val="5000"/>
                  </a:schemeClr>
                </a:solidFill>
                <a:latin typeface="+mn-lt"/>
              </a:rPr>
              <a:t>from the local to the </a:t>
            </a:r>
            <a:r>
              <a:rPr lang="en-GB" dirty="0" err="1">
                <a:solidFill>
                  <a:schemeClr val="bg1">
                    <a:lumMod val="95000"/>
                    <a:lumOff val="5000"/>
                  </a:schemeClr>
                </a:solidFill>
                <a:latin typeface="+mn-lt"/>
              </a:rPr>
              <a:t>glocal</a:t>
            </a:r>
            <a:r>
              <a:rPr lang="en-GB" dirty="0">
                <a:solidFill>
                  <a:schemeClr val="tx1"/>
                </a:solidFill>
              </a:rPr>
              <a:t/>
            </a:r>
            <a:br>
              <a:rPr lang="en-GB" dirty="0">
                <a:solidFill>
                  <a:schemeClr val="tx1"/>
                </a:solidFill>
              </a:rPr>
            </a:br>
            <a:endParaRPr lang="en-GB" dirty="0"/>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4">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67389" y="528559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6675425" y="214777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11911896" y="38574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Rectangle 149"/>
          <p:cNvSpPr/>
          <p:nvPr/>
        </p:nvSpPr>
        <p:spPr>
          <a:xfrm>
            <a:off x="9794353" y="5112327"/>
            <a:ext cx="45719" cy="976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Rectangle 168"/>
          <p:cNvSpPr/>
          <p:nvPr/>
        </p:nvSpPr>
        <p:spPr>
          <a:xfrm>
            <a:off x="10124589" y="482202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277633" y="441500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170"/>
          <p:cNvSpPr/>
          <p:nvPr/>
        </p:nvSpPr>
        <p:spPr>
          <a:xfrm>
            <a:off x="3235627" y="392772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p:cNvSpPr/>
          <p:nvPr/>
        </p:nvSpPr>
        <p:spPr>
          <a:xfrm>
            <a:off x="6945990"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p:cNvSpPr/>
          <p:nvPr/>
        </p:nvSpPr>
        <p:spPr>
          <a:xfrm>
            <a:off x="5537842" y="481536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02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249382"/>
            <a:ext cx="12192000" cy="341692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1874463" y="1579255"/>
            <a:ext cx="1131769" cy="1157693"/>
          </a:xfrm>
          <a:prstGeom prst="star32">
            <a:avLst>
              <a:gd name="adj" fmla="val 457200"/>
            </a:avLst>
          </a:prstGeom>
          <a:solidFill>
            <a:srgbClr val="FFE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1492235"/>
          </a:xfrm>
        </p:spPr>
        <p:txBody>
          <a:bodyPr/>
          <a:lstStyle/>
          <a:p>
            <a:r>
              <a:rPr lang="en-GB" dirty="0">
                <a:solidFill>
                  <a:schemeClr val="bg1">
                    <a:lumMod val="95000"/>
                    <a:lumOff val="5000"/>
                  </a:schemeClr>
                </a:solidFill>
                <a:latin typeface="+mn-lt"/>
              </a:rPr>
              <a:t>A critical history from below</a:t>
            </a:r>
            <a:r>
              <a:rPr lang="en-GB" dirty="0">
                <a:solidFill>
                  <a:schemeClr val="tx1"/>
                </a:solidFill>
              </a:rPr>
              <a:t/>
            </a:r>
            <a:br>
              <a:rPr lang="en-GB" dirty="0">
                <a:solidFill>
                  <a:schemeClr val="tx1"/>
                </a:solidFill>
              </a:rPr>
            </a:br>
            <a:endParaRPr lang="en-GB" dirty="0"/>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4">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9489553" y="4807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67389" y="528559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3668828" y="2660313"/>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6718497" y="27287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124"/>
          <p:cNvSpPr/>
          <p:nvPr/>
        </p:nvSpPr>
        <p:spPr>
          <a:xfrm>
            <a:off x="8049510" y="46233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6675425" y="214777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11911896" y="38574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Rectangle 149"/>
          <p:cNvSpPr/>
          <p:nvPr/>
        </p:nvSpPr>
        <p:spPr>
          <a:xfrm>
            <a:off x="9794353" y="5112327"/>
            <a:ext cx="45719" cy="976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Rectangle 168"/>
          <p:cNvSpPr/>
          <p:nvPr/>
        </p:nvSpPr>
        <p:spPr>
          <a:xfrm>
            <a:off x="10124589" y="482202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277633" y="441500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170"/>
          <p:cNvSpPr/>
          <p:nvPr/>
        </p:nvSpPr>
        <p:spPr>
          <a:xfrm>
            <a:off x="3235627" y="392772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p:cNvSpPr/>
          <p:nvPr/>
        </p:nvSpPr>
        <p:spPr>
          <a:xfrm>
            <a:off x="6945990"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p:cNvSpPr/>
          <p:nvPr/>
        </p:nvSpPr>
        <p:spPr>
          <a:xfrm>
            <a:off x="5537842" y="481536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Snip and Round Single Corner Rectangle 181"/>
          <p:cNvSpPr/>
          <p:nvPr/>
        </p:nvSpPr>
        <p:spPr>
          <a:xfrm>
            <a:off x="1245549" y="4313311"/>
            <a:ext cx="3842876" cy="2544689"/>
          </a:xfrm>
          <a:prstGeom prst="snipRoundRect">
            <a:avLst>
              <a:gd name="adj1" fmla="val 7292"/>
              <a:gd name="adj2" fmla="val 16667"/>
            </a:avLst>
          </a:prstGeom>
          <a:solidFill>
            <a:schemeClr val="accent2">
              <a:lumMod val="40000"/>
              <a:lumOff val="6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41953" t="28305" r="40505" b="30083"/>
          <a:stretch/>
        </p:blipFill>
        <p:spPr>
          <a:xfrm>
            <a:off x="2811772" y="4389900"/>
            <a:ext cx="1866783" cy="2218719"/>
          </a:xfrm>
          <a:prstGeom prst="rect">
            <a:avLst/>
          </a:prstGeom>
          <a:ln>
            <a:noFill/>
          </a:ln>
          <a:effectLst>
            <a:softEdge rad="112500"/>
          </a:effectLst>
        </p:spPr>
      </p:pic>
      <p:sp>
        <p:nvSpPr>
          <p:cNvPr id="183" name="TextBox 182"/>
          <p:cNvSpPr txBox="1"/>
          <p:nvPr/>
        </p:nvSpPr>
        <p:spPr>
          <a:xfrm>
            <a:off x="325274" y="6057900"/>
            <a:ext cx="1787669" cy="369332"/>
          </a:xfrm>
          <a:prstGeom prst="rect">
            <a:avLst/>
          </a:prstGeom>
          <a:noFill/>
        </p:spPr>
        <p:txBody>
          <a:bodyPr wrap="none" rtlCol="0">
            <a:spAutoFit/>
          </a:bodyPr>
          <a:lstStyle/>
          <a:p>
            <a:r>
              <a:rPr lang="en-GB" dirty="0" smtClean="0"/>
              <a:t>Alfred Williams</a:t>
            </a:r>
            <a:endParaRPr lang="en-GB" dirty="0"/>
          </a:p>
        </p:txBody>
      </p:sp>
    </p:spTree>
    <p:extLst>
      <p:ext uri="{BB962C8B-B14F-4D97-AF65-F5344CB8AC3E}">
        <p14:creationId xmlns:p14="http://schemas.microsoft.com/office/powerpoint/2010/main" val="141588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249382"/>
            <a:ext cx="12192000" cy="341692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2481619" y="1046514"/>
            <a:ext cx="1476772" cy="1297770"/>
          </a:xfrm>
          <a:prstGeom prst="star32">
            <a:avLst>
              <a:gd name="adj" fmla="val 457200"/>
            </a:avLst>
          </a:prstGeom>
          <a:solidFill>
            <a:srgbClr val="FFE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5">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67389" y="528559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9681232" y="223122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11911896" y="38574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Rectangle 168"/>
          <p:cNvSpPr/>
          <p:nvPr/>
        </p:nvSpPr>
        <p:spPr>
          <a:xfrm>
            <a:off x="10124589" y="482202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277633" y="441500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170"/>
          <p:cNvSpPr/>
          <p:nvPr/>
        </p:nvSpPr>
        <p:spPr>
          <a:xfrm>
            <a:off x="3235627" y="392772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p:cNvSpPr/>
          <p:nvPr/>
        </p:nvSpPr>
        <p:spPr>
          <a:xfrm>
            <a:off x="6945990"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p:cNvSpPr/>
          <p:nvPr/>
        </p:nvSpPr>
        <p:spPr>
          <a:xfrm>
            <a:off x="5537842" y="481536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Snip and Round Single Corner Rectangle 181"/>
          <p:cNvSpPr/>
          <p:nvPr/>
        </p:nvSpPr>
        <p:spPr>
          <a:xfrm>
            <a:off x="1245549" y="4313311"/>
            <a:ext cx="3842876" cy="2544689"/>
          </a:xfrm>
          <a:prstGeom prst="snipRoundRect">
            <a:avLst>
              <a:gd name="adj1" fmla="val 7292"/>
              <a:gd name="adj2" fmla="val 16667"/>
            </a:avLst>
          </a:prstGeom>
          <a:solidFill>
            <a:schemeClr val="accent2">
              <a:lumMod val="40000"/>
              <a:lumOff val="6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810000" y="447187"/>
            <a:ext cx="10571998" cy="745509"/>
          </a:xfrm>
        </p:spPr>
        <p:txBody>
          <a:bodyPr/>
          <a:lstStyle/>
          <a:p>
            <a:r>
              <a:rPr lang="en-GB" i="1" dirty="0">
                <a:solidFill>
                  <a:schemeClr val="bg1">
                    <a:lumMod val="95000"/>
                    <a:lumOff val="5000"/>
                  </a:schemeClr>
                </a:solidFill>
              </a:rPr>
              <a:t>structural or economic violence </a:t>
            </a:r>
          </a:p>
        </p:txBody>
      </p:sp>
      <p:pic>
        <p:nvPicPr>
          <p:cNvPr id="41" name="Picture 40"/>
          <p:cNvPicPr>
            <a:picLocks noChangeAspect="1"/>
          </p:cNvPicPr>
          <p:nvPr/>
        </p:nvPicPr>
        <p:blipFill rotWithShape="1">
          <a:blip r:embed="rId3">
            <a:extLst>
              <a:ext uri="{28A0092B-C50C-407E-A947-70E740481C1C}">
                <a14:useLocalDpi xmlns:a14="http://schemas.microsoft.com/office/drawing/2010/main" val="0"/>
              </a:ext>
            </a:extLst>
          </a:blip>
          <a:srcRect l="33579" t="41636" r="44312" b="9088"/>
          <a:stretch/>
        </p:blipFill>
        <p:spPr>
          <a:xfrm>
            <a:off x="2990246" y="3968381"/>
            <a:ext cx="2223852" cy="2787944"/>
          </a:xfrm>
          <a:prstGeom prst="rect">
            <a:avLst/>
          </a:prstGeom>
          <a:ln>
            <a:noFill/>
          </a:ln>
          <a:effectLst>
            <a:softEdge rad="112500"/>
          </a:effectLst>
        </p:spPr>
      </p:pic>
      <p:sp>
        <p:nvSpPr>
          <p:cNvPr id="184" name="Rectangle 183"/>
          <p:cNvSpPr/>
          <p:nvPr/>
        </p:nvSpPr>
        <p:spPr>
          <a:xfrm>
            <a:off x="8354310" y="49281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ectangle 184"/>
          <p:cNvSpPr/>
          <p:nvPr/>
        </p:nvSpPr>
        <p:spPr>
          <a:xfrm>
            <a:off x="5644058" y="2315095"/>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p:cNvSpPr/>
          <p:nvPr/>
        </p:nvSpPr>
        <p:spPr>
          <a:xfrm>
            <a:off x="1337953" y="2465949"/>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p:cNvSpPr/>
          <p:nvPr/>
        </p:nvSpPr>
        <p:spPr>
          <a:xfrm>
            <a:off x="6718829" y="2144394"/>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p:cNvSpPr/>
          <p:nvPr/>
        </p:nvSpPr>
        <p:spPr>
          <a:xfrm>
            <a:off x="4128987" y="30313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p:cNvSpPr/>
          <p:nvPr/>
        </p:nvSpPr>
        <p:spPr>
          <a:xfrm>
            <a:off x="5045904" y="28811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p:cNvSpPr/>
          <p:nvPr/>
        </p:nvSpPr>
        <p:spPr>
          <a:xfrm>
            <a:off x="10299849" y="2869483"/>
            <a:ext cx="141880" cy="17382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p:cNvSpPr/>
          <p:nvPr/>
        </p:nvSpPr>
        <p:spPr>
          <a:xfrm>
            <a:off x="7003072" y="3643587"/>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p:cNvSpPr/>
          <p:nvPr/>
        </p:nvSpPr>
        <p:spPr>
          <a:xfrm>
            <a:off x="7328097" y="33383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p:cNvSpPr/>
          <p:nvPr/>
        </p:nvSpPr>
        <p:spPr>
          <a:xfrm>
            <a:off x="10244933" y="3451552"/>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p:cNvSpPr/>
          <p:nvPr/>
        </p:nvSpPr>
        <p:spPr>
          <a:xfrm>
            <a:off x="10604649" y="31742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p:cNvSpPr/>
          <p:nvPr/>
        </p:nvSpPr>
        <p:spPr>
          <a:xfrm>
            <a:off x="10487602" y="3946731"/>
            <a:ext cx="202688" cy="9879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p:cNvSpPr/>
          <p:nvPr/>
        </p:nvSpPr>
        <p:spPr>
          <a:xfrm>
            <a:off x="10781162" y="3479083"/>
            <a:ext cx="141880" cy="17382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10992070"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p:cNvSpPr/>
          <p:nvPr/>
        </p:nvSpPr>
        <p:spPr>
          <a:xfrm>
            <a:off x="10826691" y="5003666"/>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Rectangle 198"/>
          <p:cNvSpPr/>
          <p:nvPr/>
        </p:nvSpPr>
        <p:spPr>
          <a:xfrm>
            <a:off x="11472528" y="375595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p:cNvSpPr/>
          <p:nvPr/>
        </p:nvSpPr>
        <p:spPr>
          <a:xfrm>
            <a:off x="11519049"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Rectangle 200"/>
          <p:cNvSpPr/>
          <p:nvPr/>
        </p:nvSpPr>
        <p:spPr>
          <a:xfrm>
            <a:off x="6346099" y="420429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p:cNvSpPr/>
          <p:nvPr/>
        </p:nvSpPr>
        <p:spPr>
          <a:xfrm>
            <a:off x="6526467" y="2777075"/>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p:cNvSpPr/>
          <p:nvPr/>
        </p:nvSpPr>
        <p:spPr>
          <a:xfrm>
            <a:off x="8270353" y="45225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Rectangle 203"/>
          <p:cNvSpPr/>
          <p:nvPr/>
        </p:nvSpPr>
        <p:spPr>
          <a:xfrm>
            <a:off x="5820791" y="380089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p:cNvSpPr/>
          <p:nvPr/>
        </p:nvSpPr>
        <p:spPr>
          <a:xfrm>
            <a:off x="11519049" y="4744444"/>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Rectangle 205"/>
          <p:cNvSpPr/>
          <p:nvPr/>
        </p:nvSpPr>
        <p:spPr>
          <a:xfrm>
            <a:off x="1805857" y="3940655"/>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p:cNvSpPr/>
          <p:nvPr/>
        </p:nvSpPr>
        <p:spPr>
          <a:xfrm>
            <a:off x="8879953" y="51321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p:cNvSpPr/>
          <p:nvPr/>
        </p:nvSpPr>
        <p:spPr>
          <a:xfrm>
            <a:off x="7857052" y="4953726"/>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Rectangle 208"/>
          <p:cNvSpPr/>
          <p:nvPr/>
        </p:nvSpPr>
        <p:spPr>
          <a:xfrm>
            <a:off x="6385398" y="5103222"/>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p:cNvSpPr/>
          <p:nvPr/>
        </p:nvSpPr>
        <p:spPr>
          <a:xfrm>
            <a:off x="9337153" y="55893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Rectangle 210"/>
          <p:cNvSpPr/>
          <p:nvPr/>
        </p:nvSpPr>
        <p:spPr>
          <a:xfrm>
            <a:off x="1268701" y="4952057"/>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p:cNvSpPr/>
          <p:nvPr/>
        </p:nvSpPr>
        <p:spPr>
          <a:xfrm>
            <a:off x="10796946" y="529826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TextBox 182"/>
          <p:cNvSpPr txBox="1"/>
          <p:nvPr/>
        </p:nvSpPr>
        <p:spPr>
          <a:xfrm>
            <a:off x="325274" y="6057900"/>
            <a:ext cx="1819729" cy="369332"/>
          </a:xfrm>
          <a:prstGeom prst="rect">
            <a:avLst/>
          </a:prstGeom>
          <a:noFill/>
        </p:spPr>
        <p:txBody>
          <a:bodyPr wrap="none" rtlCol="0">
            <a:spAutoFit/>
          </a:bodyPr>
          <a:lstStyle/>
          <a:p>
            <a:r>
              <a:rPr lang="en-GB" dirty="0" err="1" smtClean="0"/>
              <a:t>Aneurin</a:t>
            </a:r>
            <a:r>
              <a:rPr lang="en-GB" dirty="0" smtClean="0"/>
              <a:t> Bevan</a:t>
            </a:r>
            <a:endParaRPr lang="en-GB" dirty="0"/>
          </a:p>
        </p:txBody>
      </p:sp>
    </p:spTree>
    <p:extLst>
      <p:ext uri="{BB962C8B-B14F-4D97-AF65-F5344CB8AC3E}">
        <p14:creationId xmlns:p14="http://schemas.microsoft.com/office/powerpoint/2010/main" val="115663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0"/>
            <a:ext cx="12192000" cy="3666302"/>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3300742" y="303678"/>
            <a:ext cx="1827491" cy="1648782"/>
          </a:xfrm>
          <a:prstGeom prst="star32">
            <a:avLst>
              <a:gd name="adj" fmla="val 457200"/>
            </a:avLst>
          </a:prstGeom>
          <a:solidFill>
            <a:srgbClr val="F2F8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5">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67389" y="528559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2126849" y="4176726"/>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519387" y="24217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0228521" y="38101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9681232" y="2231227"/>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Rectangle 147"/>
          <p:cNvSpPr/>
          <p:nvPr/>
        </p:nvSpPr>
        <p:spPr>
          <a:xfrm>
            <a:off x="11911896" y="38574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Rectangle 168"/>
          <p:cNvSpPr/>
          <p:nvPr/>
        </p:nvSpPr>
        <p:spPr>
          <a:xfrm>
            <a:off x="10124589" y="482202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277633" y="441500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170"/>
          <p:cNvSpPr/>
          <p:nvPr/>
        </p:nvSpPr>
        <p:spPr>
          <a:xfrm>
            <a:off x="3235627" y="392772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750922" y="340916"/>
            <a:ext cx="10571998" cy="787153"/>
          </a:xfrm>
        </p:spPr>
        <p:txBody>
          <a:bodyPr/>
          <a:lstStyle/>
          <a:p>
            <a:r>
              <a:rPr lang="en-GB" dirty="0">
                <a:solidFill>
                  <a:schemeClr val="bg1">
                    <a:lumMod val="95000"/>
                    <a:lumOff val="5000"/>
                  </a:schemeClr>
                </a:solidFill>
              </a:rPr>
              <a:t>70 Years of the NHS</a:t>
            </a:r>
          </a:p>
        </p:txBody>
      </p:sp>
      <p:sp>
        <p:nvSpPr>
          <p:cNvPr id="181" name="Rectangle 180"/>
          <p:cNvSpPr/>
          <p:nvPr/>
        </p:nvSpPr>
        <p:spPr>
          <a:xfrm>
            <a:off x="5537842" y="481536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Snip and Round Single Corner Rectangle 181"/>
          <p:cNvSpPr/>
          <p:nvPr/>
        </p:nvSpPr>
        <p:spPr>
          <a:xfrm>
            <a:off x="1245549" y="4313311"/>
            <a:ext cx="3842876" cy="2544689"/>
          </a:xfrm>
          <a:prstGeom prst="snipRoundRect">
            <a:avLst>
              <a:gd name="adj1" fmla="val 7292"/>
              <a:gd name="adj2" fmla="val 16667"/>
            </a:avLst>
          </a:prstGeom>
          <a:solidFill>
            <a:schemeClr val="accent2">
              <a:lumMod val="40000"/>
              <a:lumOff val="6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Picture 40"/>
          <p:cNvPicPr>
            <a:picLocks noChangeAspect="1"/>
          </p:cNvPicPr>
          <p:nvPr/>
        </p:nvPicPr>
        <p:blipFill rotWithShape="1">
          <a:blip r:embed="rId3">
            <a:extLst>
              <a:ext uri="{28A0092B-C50C-407E-A947-70E740481C1C}">
                <a14:useLocalDpi xmlns:a14="http://schemas.microsoft.com/office/drawing/2010/main" val="0"/>
              </a:ext>
            </a:extLst>
          </a:blip>
          <a:srcRect l="33579" t="41636" r="44312" b="9088"/>
          <a:stretch/>
        </p:blipFill>
        <p:spPr>
          <a:xfrm>
            <a:off x="2990246" y="3968381"/>
            <a:ext cx="2223852" cy="2787944"/>
          </a:xfrm>
          <a:prstGeom prst="rect">
            <a:avLst/>
          </a:prstGeom>
          <a:ln>
            <a:noFill/>
          </a:ln>
          <a:effectLst>
            <a:softEdge rad="112500"/>
          </a:effectLst>
        </p:spPr>
      </p:pic>
      <p:sp>
        <p:nvSpPr>
          <p:cNvPr id="184" name="Rectangle 183"/>
          <p:cNvSpPr/>
          <p:nvPr/>
        </p:nvSpPr>
        <p:spPr>
          <a:xfrm>
            <a:off x="8354310" y="49281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ectangle 184"/>
          <p:cNvSpPr/>
          <p:nvPr/>
        </p:nvSpPr>
        <p:spPr>
          <a:xfrm>
            <a:off x="5644058" y="2315095"/>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p:cNvSpPr/>
          <p:nvPr/>
        </p:nvSpPr>
        <p:spPr>
          <a:xfrm>
            <a:off x="1337953" y="2465949"/>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p:cNvSpPr/>
          <p:nvPr/>
        </p:nvSpPr>
        <p:spPr>
          <a:xfrm>
            <a:off x="6718829" y="2144394"/>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p:cNvSpPr/>
          <p:nvPr/>
        </p:nvSpPr>
        <p:spPr>
          <a:xfrm>
            <a:off x="4128987" y="303134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p:cNvSpPr/>
          <p:nvPr/>
        </p:nvSpPr>
        <p:spPr>
          <a:xfrm>
            <a:off x="5045904" y="28811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p:cNvSpPr/>
          <p:nvPr/>
        </p:nvSpPr>
        <p:spPr>
          <a:xfrm>
            <a:off x="10299849" y="2869483"/>
            <a:ext cx="141880" cy="17382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p:cNvSpPr/>
          <p:nvPr/>
        </p:nvSpPr>
        <p:spPr>
          <a:xfrm>
            <a:off x="7003072" y="3643587"/>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p:cNvSpPr/>
          <p:nvPr/>
        </p:nvSpPr>
        <p:spPr>
          <a:xfrm>
            <a:off x="7328097" y="33383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p:cNvSpPr/>
          <p:nvPr/>
        </p:nvSpPr>
        <p:spPr>
          <a:xfrm>
            <a:off x="10244933" y="3451552"/>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p:cNvSpPr/>
          <p:nvPr/>
        </p:nvSpPr>
        <p:spPr>
          <a:xfrm>
            <a:off x="10604649" y="31742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p:cNvSpPr/>
          <p:nvPr/>
        </p:nvSpPr>
        <p:spPr>
          <a:xfrm>
            <a:off x="10487602" y="3946731"/>
            <a:ext cx="202688" cy="9879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p:cNvSpPr/>
          <p:nvPr/>
        </p:nvSpPr>
        <p:spPr>
          <a:xfrm>
            <a:off x="10781162" y="3479083"/>
            <a:ext cx="141880" cy="17382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10992070"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p:cNvSpPr/>
          <p:nvPr/>
        </p:nvSpPr>
        <p:spPr>
          <a:xfrm>
            <a:off x="10826691" y="5003666"/>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Rectangle 198"/>
          <p:cNvSpPr/>
          <p:nvPr/>
        </p:nvSpPr>
        <p:spPr>
          <a:xfrm>
            <a:off x="11472528" y="375595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p:cNvSpPr/>
          <p:nvPr/>
        </p:nvSpPr>
        <p:spPr>
          <a:xfrm>
            <a:off x="11519049"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Rectangle 200"/>
          <p:cNvSpPr/>
          <p:nvPr/>
        </p:nvSpPr>
        <p:spPr>
          <a:xfrm>
            <a:off x="6346099" y="420429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p:cNvSpPr/>
          <p:nvPr/>
        </p:nvSpPr>
        <p:spPr>
          <a:xfrm>
            <a:off x="6526467" y="2777075"/>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p:cNvSpPr/>
          <p:nvPr/>
        </p:nvSpPr>
        <p:spPr>
          <a:xfrm>
            <a:off x="8270353" y="45225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Rectangle 203"/>
          <p:cNvSpPr/>
          <p:nvPr/>
        </p:nvSpPr>
        <p:spPr>
          <a:xfrm>
            <a:off x="5820791" y="380089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p:cNvSpPr/>
          <p:nvPr/>
        </p:nvSpPr>
        <p:spPr>
          <a:xfrm>
            <a:off x="11519049" y="4744444"/>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Rectangle 205"/>
          <p:cNvSpPr/>
          <p:nvPr/>
        </p:nvSpPr>
        <p:spPr>
          <a:xfrm>
            <a:off x="1805857" y="3940655"/>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p:cNvSpPr/>
          <p:nvPr/>
        </p:nvSpPr>
        <p:spPr>
          <a:xfrm>
            <a:off x="8879953" y="51321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p:cNvSpPr/>
          <p:nvPr/>
        </p:nvSpPr>
        <p:spPr>
          <a:xfrm>
            <a:off x="7857052" y="4953726"/>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Rectangle 208"/>
          <p:cNvSpPr/>
          <p:nvPr/>
        </p:nvSpPr>
        <p:spPr>
          <a:xfrm>
            <a:off x="6385398" y="5103222"/>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p:cNvSpPr/>
          <p:nvPr/>
        </p:nvSpPr>
        <p:spPr>
          <a:xfrm>
            <a:off x="9337153" y="55893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Rectangle 210"/>
          <p:cNvSpPr/>
          <p:nvPr/>
        </p:nvSpPr>
        <p:spPr>
          <a:xfrm>
            <a:off x="1268701" y="4952057"/>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p:cNvSpPr/>
          <p:nvPr/>
        </p:nvSpPr>
        <p:spPr>
          <a:xfrm>
            <a:off x="10796946" y="529826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p:cNvSpPr/>
          <p:nvPr/>
        </p:nvSpPr>
        <p:spPr>
          <a:xfrm>
            <a:off x="1365329" y="198877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3" name="Rectangle 212"/>
          <p:cNvSpPr/>
          <p:nvPr/>
        </p:nvSpPr>
        <p:spPr>
          <a:xfrm>
            <a:off x="4783043" y="222376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4" name="Rectangle 213"/>
          <p:cNvSpPr/>
          <p:nvPr/>
        </p:nvSpPr>
        <p:spPr>
          <a:xfrm>
            <a:off x="3789063" y="2320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5" name="Rectangle 214"/>
          <p:cNvSpPr/>
          <p:nvPr/>
        </p:nvSpPr>
        <p:spPr>
          <a:xfrm>
            <a:off x="6919328" y="21548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6" name="Rectangle 215"/>
          <p:cNvSpPr/>
          <p:nvPr/>
        </p:nvSpPr>
        <p:spPr>
          <a:xfrm>
            <a:off x="2955951" y="311071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7" name="Rectangle 216"/>
          <p:cNvSpPr/>
          <p:nvPr/>
        </p:nvSpPr>
        <p:spPr>
          <a:xfrm>
            <a:off x="7872729" y="2860964"/>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8" name="Rectangle 217"/>
          <p:cNvSpPr/>
          <p:nvPr/>
        </p:nvSpPr>
        <p:spPr>
          <a:xfrm>
            <a:off x="7643176" y="32899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9" name="Rectangle 218"/>
          <p:cNvSpPr/>
          <p:nvPr/>
        </p:nvSpPr>
        <p:spPr>
          <a:xfrm>
            <a:off x="4551063" y="3082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0" name="Rectangle 219"/>
          <p:cNvSpPr/>
          <p:nvPr/>
        </p:nvSpPr>
        <p:spPr>
          <a:xfrm>
            <a:off x="876664" y="3788736"/>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2" name="Rectangle 221"/>
          <p:cNvSpPr/>
          <p:nvPr/>
        </p:nvSpPr>
        <p:spPr>
          <a:xfrm>
            <a:off x="5201726" y="224422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Rectangle 222"/>
          <p:cNvSpPr/>
          <p:nvPr/>
        </p:nvSpPr>
        <p:spPr>
          <a:xfrm>
            <a:off x="3235627" y="234892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Rectangle 224"/>
          <p:cNvSpPr/>
          <p:nvPr/>
        </p:nvSpPr>
        <p:spPr>
          <a:xfrm>
            <a:off x="3331863" y="27190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p:cNvSpPr/>
          <p:nvPr/>
        </p:nvSpPr>
        <p:spPr>
          <a:xfrm>
            <a:off x="924362" y="4052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p:cNvSpPr/>
          <p:nvPr/>
        </p:nvSpPr>
        <p:spPr>
          <a:xfrm>
            <a:off x="9596061" y="305492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Rectangle 227"/>
          <p:cNvSpPr/>
          <p:nvPr/>
        </p:nvSpPr>
        <p:spPr>
          <a:xfrm>
            <a:off x="4716956" y="3290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Rectangle 228"/>
          <p:cNvSpPr/>
          <p:nvPr/>
        </p:nvSpPr>
        <p:spPr>
          <a:xfrm>
            <a:off x="9270591" y="2681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Rectangle 229"/>
          <p:cNvSpPr/>
          <p:nvPr/>
        </p:nvSpPr>
        <p:spPr>
          <a:xfrm>
            <a:off x="5021756" y="3595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Rectangle 230"/>
          <p:cNvSpPr/>
          <p:nvPr/>
        </p:nvSpPr>
        <p:spPr>
          <a:xfrm>
            <a:off x="4772012" y="38312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Rectangle 232"/>
          <p:cNvSpPr/>
          <p:nvPr/>
        </p:nvSpPr>
        <p:spPr>
          <a:xfrm>
            <a:off x="9539352" y="489684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Rectangle 233"/>
          <p:cNvSpPr/>
          <p:nvPr/>
        </p:nvSpPr>
        <p:spPr>
          <a:xfrm>
            <a:off x="5631356" y="4205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Rectangle 234"/>
          <p:cNvSpPr/>
          <p:nvPr/>
        </p:nvSpPr>
        <p:spPr>
          <a:xfrm>
            <a:off x="5537031" y="452380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Rectangle 235"/>
          <p:cNvSpPr/>
          <p:nvPr/>
        </p:nvSpPr>
        <p:spPr>
          <a:xfrm>
            <a:off x="5835085" y="3416833"/>
            <a:ext cx="283760" cy="152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Rectangle 236"/>
          <p:cNvSpPr/>
          <p:nvPr/>
        </p:nvSpPr>
        <p:spPr>
          <a:xfrm>
            <a:off x="10124589" y="2570340"/>
            <a:ext cx="283760"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Rectangle 237"/>
          <p:cNvSpPr/>
          <p:nvPr/>
        </p:nvSpPr>
        <p:spPr>
          <a:xfrm>
            <a:off x="6484564" y="36791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Rectangle 238"/>
          <p:cNvSpPr/>
          <p:nvPr/>
        </p:nvSpPr>
        <p:spPr>
          <a:xfrm>
            <a:off x="7898991" y="469105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Rectangle 239"/>
          <p:cNvSpPr/>
          <p:nvPr/>
        </p:nvSpPr>
        <p:spPr>
          <a:xfrm>
            <a:off x="9447133" y="3873715"/>
            <a:ext cx="283760" cy="1524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Rectangle 240"/>
          <p:cNvSpPr/>
          <p:nvPr/>
        </p:nvSpPr>
        <p:spPr>
          <a:xfrm>
            <a:off x="9429348" y="4414911"/>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Rectangle 241"/>
          <p:cNvSpPr/>
          <p:nvPr/>
        </p:nvSpPr>
        <p:spPr>
          <a:xfrm>
            <a:off x="7094164" y="42887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Rectangle 242"/>
          <p:cNvSpPr/>
          <p:nvPr/>
        </p:nvSpPr>
        <p:spPr>
          <a:xfrm>
            <a:off x="10532363" y="43017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Rectangle 243"/>
          <p:cNvSpPr/>
          <p:nvPr/>
        </p:nvSpPr>
        <p:spPr>
          <a:xfrm>
            <a:off x="7398964" y="45935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Rectangle 244"/>
          <p:cNvSpPr/>
          <p:nvPr/>
        </p:nvSpPr>
        <p:spPr>
          <a:xfrm>
            <a:off x="10933295" y="473235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TextBox 220"/>
          <p:cNvSpPr txBox="1"/>
          <p:nvPr/>
        </p:nvSpPr>
        <p:spPr>
          <a:xfrm>
            <a:off x="325274" y="6057900"/>
            <a:ext cx="1819729" cy="369332"/>
          </a:xfrm>
          <a:prstGeom prst="rect">
            <a:avLst/>
          </a:prstGeom>
          <a:noFill/>
        </p:spPr>
        <p:txBody>
          <a:bodyPr wrap="none" rtlCol="0">
            <a:spAutoFit/>
          </a:bodyPr>
          <a:lstStyle/>
          <a:p>
            <a:r>
              <a:rPr lang="en-GB" dirty="0" err="1" smtClean="0"/>
              <a:t>Aneurin</a:t>
            </a:r>
            <a:r>
              <a:rPr lang="en-GB" dirty="0" smtClean="0"/>
              <a:t> Bevan</a:t>
            </a:r>
            <a:endParaRPr lang="en-GB" dirty="0"/>
          </a:p>
        </p:txBody>
      </p:sp>
    </p:spTree>
    <p:extLst>
      <p:ext uri="{BB962C8B-B14F-4D97-AF65-F5344CB8AC3E}">
        <p14:creationId xmlns:p14="http://schemas.microsoft.com/office/powerpoint/2010/main" val="410331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0"/>
            <a:ext cx="12192000" cy="3666302"/>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4517017" y="39115"/>
            <a:ext cx="2223495" cy="1953727"/>
          </a:xfrm>
          <a:prstGeom prst="star32">
            <a:avLst>
              <a:gd name="adj" fmla="val 457200"/>
            </a:avLst>
          </a:prstGeom>
          <a:solidFill>
            <a:srgbClr val="F8F7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6">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2" y="3881309"/>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0218001" y="4780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8310411" y="289100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8270353" y="35883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9337153" y="4655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9667389" y="528559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912328" y="3220417"/>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0640002" y="27287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739768" y="2546274"/>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9681232" y="2231227"/>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Rectangle 147"/>
          <p:cNvSpPr/>
          <p:nvPr/>
        </p:nvSpPr>
        <p:spPr>
          <a:xfrm>
            <a:off x="11866100" y="412011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Rectangle 168"/>
          <p:cNvSpPr/>
          <p:nvPr/>
        </p:nvSpPr>
        <p:spPr>
          <a:xfrm>
            <a:off x="10124589" y="482202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277633" y="441500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170"/>
          <p:cNvSpPr/>
          <p:nvPr/>
        </p:nvSpPr>
        <p:spPr>
          <a:xfrm>
            <a:off x="3235627" y="392772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p:cNvSpPr/>
          <p:nvPr/>
        </p:nvSpPr>
        <p:spPr>
          <a:xfrm>
            <a:off x="6945990"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p:cNvSpPr/>
          <p:nvPr/>
        </p:nvSpPr>
        <p:spPr>
          <a:xfrm>
            <a:off x="5537842" y="481536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784079" y="430854"/>
            <a:ext cx="10571998" cy="756440"/>
          </a:xfrm>
        </p:spPr>
        <p:txBody>
          <a:bodyPr/>
          <a:lstStyle/>
          <a:p>
            <a:r>
              <a:rPr lang="en-GB" i="1" dirty="0">
                <a:solidFill>
                  <a:schemeClr val="bg1">
                    <a:lumMod val="95000"/>
                    <a:lumOff val="5000"/>
                  </a:schemeClr>
                </a:solidFill>
              </a:rPr>
              <a:t>the human story in the care process </a:t>
            </a:r>
          </a:p>
        </p:txBody>
      </p:sp>
      <p:sp>
        <p:nvSpPr>
          <p:cNvPr id="184" name="Rectangle 183"/>
          <p:cNvSpPr/>
          <p:nvPr/>
        </p:nvSpPr>
        <p:spPr>
          <a:xfrm>
            <a:off x="8354310" y="49281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ectangle 184"/>
          <p:cNvSpPr/>
          <p:nvPr/>
        </p:nvSpPr>
        <p:spPr>
          <a:xfrm>
            <a:off x="5644058" y="2315095"/>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p:cNvSpPr/>
          <p:nvPr/>
        </p:nvSpPr>
        <p:spPr>
          <a:xfrm>
            <a:off x="1337953" y="24659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p:cNvSpPr/>
          <p:nvPr/>
        </p:nvSpPr>
        <p:spPr>
          <a:xfrm>
            <a:off x="6718829" y="2144394"/>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p:cNvSpPr/>
          <p:nvPr/>
        </p:nvSpPr>
        <p:spPr>
          <a:xfrm>
            <a:off x="4128987" y="3031343"/>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p:cNvSpPr/>
          <p:nvPr/>
        </p:nvSpPr>
        <p:spPr>
          <a:xfrm>
            <a:off x="5045904" y="28811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p:cNvSpPr/>
          <p:nvPr/>
        </p:nvSpPr>
        <p:spPr>
          <a:xfrm>
            <a:off x="10299849" y="2869483"/>
            <a:ext cx="141880" cy="17382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p:cNvSpPr/>
          <p:nvPr/>
        </p:nvSpPr>
        <p:spPr>
          <a:xfrm>
            <a:off x="7003072" y="3643587"/>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p:cNvSpPr/>
          <p:nvPr/>
        </p:nvSpPr>
        <p:spPr>
          <a:xfrm>
            <a:off x="7328097" y="33383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p:cNvSpPr/>
          <p:nvPr/>
        </p:nvSpPr>
        <p:spPr>
          <a:xfrm>
            <a:off x="10244933" y="3451552"/>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p:cNvSpPr/>
          <p:nvPr/>
        </p:nvSpPr>
        <p:spPr>
          <a:xfrm>
            <a:off x="10604649" y="3174283"/>
            <a:ext cx="141880" cy="1738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p:cNvSpPr/>
          <p:nvPr/>
        </p:nvSpPr>
        <p:spPr>
          <a:xfrm>
            <a:off x="10487602" y="3946731"/>
            <a:ext cx="202688" cy="987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p:cNvSpPr/>
          <p:nvPr/>
        </p:nvSpPr>
        <p:spPr>
          <a:xfrm>
            <a:off x="10781162" y="3479083"/>
            <a:ext cx="141880" cy="17382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10992070"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p:cNvSpPr/>
          <p:nvPr/>
        </p:nvSpPr>
        <p:spPr>
          <a:xfrm>
            <a:off x="10826691" y="5003666"/>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p:cNvSpPr/>
          <p:nvPr/>
        </p:nvSpPr>
        <p:spPr>
          <a:xfrm>
            <a:off x="11519049"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Rectangle 200"/>
          <p:cNvSpPr/>
          <p:nvPr/>
        </p:nvSpPr>
        <p:spPr>
          <a:xfrm>
            <a:off x="6346099" y="420429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p:cNvSpPr/>
          <p:nvPr/>
        </p:nvSpPr>
        <p:spPr>
          <a:xfrm>
            <a:off x="6526467" y="2777075"/>
            <a:ext cx="283760" cy="152400"/>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p:cNvSpPr/>
          <p:nvPr/>
        </p:nvSpPr>
        <p:spPr>
          <a:xfrm>
            <a:off x="8270353" y="45225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Rectangle 203"/>
          <p:cNvSpPr/>
          <p:nvPr/>
        </p:nvSpPr>
        <p:spPr>
          <a:xfrm>
            <a:off x="5820791" y="380089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p:cNvSpPr/>
          <p:nvPr/>
        </p:nvSpPr>
        <p:spPr>
          <a:xfrm>
            <a:off x="11519049" y="4744444"/>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Rectangle 205"/>
          <p:cNvSpPr/>
          <p:nvPr/>
        </p:nvSpPr>
        <p:spPr>
          <a:xfrm>
            <a:off x="1805857" y="394065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p:cNvSpPr/>
          <p:nvPr/>
        </p:nvSpPr>
        <p:spPr>
          <a:xfrm>
            <a:off x="8879953" y="51321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p:cNvSpPr/>
          <p:nvPr/>
        </p:nvSpPr>
        <p:spPr>
          <a:xfrm>
            <a:off x="7857052" y="4953726"/>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Rectangle 208"/>
          <p:cNvSpPr/>
          <p:nvPr/>
        </p:nvSpPr>
        <p:spPr>
          <a:xfrm>
            <a:off x="6385398" y="5103222"/>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p:cNvSpPr/>
          <p:nvPr/>
        </p:nvSpPr>
        <p:spPr>
          <a:xfrm>
            <a:off x="9337153" y="55893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Rectangle 210"/>
          <p:cNvSpPr/>
          <p:nvPr/>
        </p:nvSpPr>
        <p:spPr>
          <a:xfrm>
            <a:off x="1268701" y="4952057"/>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p:cNvSpPr/>
          <p:nvPr/>
        </p:nvSpPr>
        <p:spPr>
          <a:xfrm>
            <a:off x="10796946" y="529826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p:cNvSpPr/>
          <p:nvPr/>
        </p:nvSpPr>
        <p:spPr>
          <a:xfrm>
            <a:off x="1365329" y="198877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3" name="Rectangle 212"/>
          <p:cNvSpPr/>
          <p:nvPr/>
        </p:nvSpPr>
        <p:spPr>
          <a:xfrm>
            <a:off x="4783043" y="222376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4" name="Rectangle 213"/>
          <p:cNvSpPr/>
          <p:nvPr/>
        </p:nvSpPr>
        <p:spPr>
          <a:xfrm>
            <a:off x="3789063" y="2320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5" name="Rectangle 214"/>
          <p:cNvSpPr/>
          <p:nvPr/>
        </p:nvSpPr>
        <p:spPr>
          <a:xfrm>
            <a:off x="6919328" y="21548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6" name="Rectangle 215"/>
          <p:cNvSpPr/>
          <p:nvPr/>
        </p:nvSpPr>
        <p:spPr>
          <a:xfrm>
            <a:off x="2955951" y="311071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7" name="Rectangle 216"/>
          <p:cNvSpPr/>
          <p:nvPr/>
        </p:nvSpPr>
        <p:spPr>
          <a:xfrm>
            <a:off x="7872729" y="2860964"/>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8" name="Rectangle 217"/>
          <p:cNvSpPr/>
          <p:nvPr/>
        </p:nvSpPr>
        <p:spPr>
          <a:xfrm>
            <a:off x="7643176" y="32899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9" name="Rectangle 218"/>
          <p:cNvSpPr/>
          <p:nvPr/>
        </p:nvSpPr>
        <p:spPr>
          <a:xfrm>
            <a:off x="4551063" y="3082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0" name="Rectangle 219"/>
          <p:cNvSpPr/>
          <p:nvPr/>
        </p:nvSpPr>
        <p:spPr>
          <a:xfrm>
            <a:off x="876664" y="3788736"/>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1" name="Rectangle 220"/>
          <p:cNvSpPr/>
          <p:nvPr/>
        </p:nvSpPr>
        <p:spPr>
          <a:xfrm>
            <a:off x="1225882" y="294199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Rectangle 221"/>
          <p:cNvSpPr/>
          <p:nvPr/>
        </p:nvSpPr>
        <p:spPr>
          <a:xfrm>
            <a:off x="5201726" y="224422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Rectangle 222"/>
          <p:cNvSpPr/>
          <p:nvPr/>
        </p:nvSpPr>
        <p:spPr>
          <a:xfrm>
            <a:off x="3235627" y="234892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Rectangle 224"/>
          <p:cNvSpPr/>
          <p:nvPr/>
        </p:nvSpPr>
        <p:spPr>
          <a:xfrm>
            <a:off x="3331863" y="27190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p:cNvSpPr/>
          <p:nvPr/>
        </p:nvSpPr>
        <p:spPr>
          <a:xfrm>
            <a:off x="924362" y="4052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p:cNvSpPr/>
          <p:nvPr/>
        </p:nvSpPr>
        <p:spPr>
          <a:xfrm>
            <a:off x="9596061" y="305492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Rectangle 227"/>
          <p:cNvSpPr/>
          <p:nvPr/>
        </p:nvSpPr>
        <p:spPr>
          <a:xfrm>
            <a:off x="4716956" y="3290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Rectangle 228"/>
          <p:cNvSpPr/>
          <p:nvPr/>
        </p:nvSpPr>
        <p:spPr>
          <a:xfrm>
            <a:off x="9270591" y="2681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Rectangle 229"/>
          <p:cNvSpPr/>
          <p:nvPr/>
        </p:nvSpPr>
        <p:spPr>
          <a:xfrm>
            <a:off x="5021756" y="3595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Rectangle 230"/>
          <p:cNvSpPr/>
          <p:nvPr/>
        </p:nvSpPr>
        <p:spPr>
          <a:xfrm>
            <a:off x="4772012" y="38312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Rectangle 232"/>
          <p:cNvSpPr/>
          <p:nvPr/>
        </p:nvSpPr>
        <p:spPr>
          <a:xfrm>
            <a:off x="9539352" y="489684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Rectangle 233"/>
          <p:cNvSpPr/>
          <p:nvPr/>
        </p:nvSpPr>
        <p:spPr>
          <a:xfrm>
            <a:off x="5631356" y="4205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Rectangle 234"/>
          <p:cNvSpPr/>
          <p:nvPr/>
        </p:nvSpPr>
        <p:spPr>
          <a:xfrm>
            <a:off x="5537031" y="452380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Rectangle 235"/>
          <p:cNvSpPr/>
          <p:nvPr/>
        </p:nvSpPr>
        <p:spPr>
          <a:xfrm>
            <a:off x="5835085" y="3416833"/>
            <a:ext cx="283760" cy="152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Rectangle 236"/>
          <p:cNvSpPr/>
          <p:nvPr/>
        </p:nvSpPr>
        <p:spPr>
          <a:xfrm>
            <a:off x="10124589" y="25703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Rectangle 237"/>
          <p:cNvSpPr/>
          <p:nvPr/>
        </p:nvSpPr>
        <p:spPr>
          <a:xfrm>
            <a:off x="6484564" y="36791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Rectangle 238"/>
          <p:cNvSpPr/>
          <p:nvPr/>
        </p:nvSpPr>
        <p:spPr>
          <a:xfrm>
            <a:off x="7898991" y="469105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Rectangle 239"/>
          <p:cNvSpPr/>
          <p:nvPr/>
        </p:nvSpPr>
        <p:spPr>
          <a:xfrm>
            <a:off x="9447133" y="3873715"/>
            <a:ext cx="283760" cy="1524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Rectangle 240"/>
          <p:cNvSpPr/>
          <p:nvPr/>
        </p:nvSpPr>
        <p:spPr>
          <a:xfrm>
            <a:off x="9429348" y="4414911"/>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Rectangle 241"/>
          <p:cNvSpPr/>
          <p:nvPr/>
        </p:nvSpPr>
        <p:spPr>
          <a:xfrm>
            <a:off x="7094164" y="42887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Rectangle 242"/>
          <p:cNvSpPr/>
          <p:nvPr/>
        </p:nvSpPr>
        <p:spPr>
          <a:xfrm>
            <a:off x="10532363" y="43017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Rectangle 243"/>
          <p:cNvSpPr/>
          <p:nvPr/>
        </p:nvSpPr>
        <p:spPr>
          <a:xfrm>
            <a:off x="7398964" y="45935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Rectangle 244"/>
          <p:cNvSpPr/>
          <p:nvPr/>
        </p:nvSpPr>
        <p:spPr>
          <a:xfrm>
            <a:off x="10933295" y="473235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6" name="Rectangle 245"/>
          <p:cNvSpPr/>
          <p:nvPr/>
        </p:nvSpPr>
        <p:spPr>
          <a:xfrm>
            <a:off x="11827228" y="3386065"/>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7" name="Rectangle 246"/>
          <p:cNvSpPr/>
          <p:nvPr/>
        </p:nvSpPr>
        <p:spPr>
          <a:xfrm>
            <a:off x="11759496" y="37050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Rectangle 247"/>
          <p:cNvSpPr/>
          <p:nvPr/>
        </p:nvSpPr>
        <p:spPr>
          <a:xfrm>
            <a:off x="1817364" y="425970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Rectangle 248"/>
          <p:cNvSpPr/>
          <p:nvPr/>
        </p:nvSpPr>
        <p:spPr>
          <a:xfrm>
            <a:off x="2333888" y="424545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0" name="Rectangle 249"/>
          <p:cNvSpPr/>
          <p:nvPr/>
        </p:nvSpPr>
        <p:spPr>
          <a:xfrm>
            <a:off x="2390549" y="353877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1" name="Rectangle 250"/>
          <p:cNvSpPr/>
          <p:nvPr/>
        </p:nvSpPr>
        <p:spPr>
          <a:xfrm>
            <a:off x="2415457" y="455025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Oval 223"/>
          <p:cNvSpPr/>
          <p:nvPr/>
        </p:nvSpPr>
        <p:spPr>
          <a:xfrm>
            <a:off x="1676010" y="4818797"/>
            <a:ext cx="3349194" cy="2349461"/>
          </a:xfrm>
          <a:prstGeom prst="ellipse">
            <a:avLst/>
          </a:prstGeom>
          <a:gradFill>
            <a:gsLst>
              <a:gs pos="71000">
                <a:srgbClr val="03D4A8">
                  <a:lumMod val="79000"/>
                  <a:alpha val="5000"/>
                </a:srgbClr>
              </a:gs>
              <a:gs pos="2000">
                <a:srgbClr val="21D6E0"/>
              </a:gs>
              <a:gs pos="91000">
                <a:srgbClr val="0087E6"/>
              </a:gs>
              <a:gs pos="100000">
                <a:srgbClr val="005CBF"/>
              </a:gs>
            </a:gsLst>
            <a:lin ang="54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Connector 73"/>
          <p:cNvCxnSpPr/>
          <p:nvPr/>
        </p:nvCxnSpPr>
        <p:spPr>
          <a:xfrm>
            <a:off x="3345356" y="5927208"/>
            <a:ext cx="75279" cy="542865"/>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3" idx="4"/>
          </p:cNvCxnSpPr>
          <p:nvPr/>
        </p:nvCxnSpPr>
        <p:spPr>
          <a:xfrm>
            <a:off x="3277065" y="5758417"/>
            <a:ext cx="30102" cy="337583"/>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3473743" y="5927208"/>
            <a:ext cx="35664" cy="168792"/>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292116" y="5758417"/>
            <a:ext cx="181627" cy="129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3" idx="4"/>
          </p:cNvCxnSpPr>
          <p:nvPr/>
        </p:nvCxnSpPr>
        <p:spPr>
          <a:xfrm flipH="1">
            <a:off x="3133495" y="5758417"/>
            <a:ext cx="143570" cy="16879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3182436" y="6096000"/>
            <a:ext cx="94629" cy="249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3044723" y="5927208"/>
            <a:ext cx="88772" cy="84396"/>
          </a:xfrm>
          <a:prstGeom prst="line">
            <a:avLst/>
          </a:prstGeom>
        </p:spPr>
        <p:style>
          <a:lnRef idx="1">
            <a:schemeClr val="accent1"/>
          </a:lnRef>
          <a:fillRef idx="0">
            <a:schemeClr val="accent1"/>
          </a:fillRef>
          <a:effectRef idx="0">
            <a:schemeClr val="accent1"/>
          </a:effectRef>
          <a:fontRef idx="minor">
            <a:schemeClr val="tx1"/>
          </a:fontRef>
        </p:style>
      </p:cxnSp>
      <p:sp>
        <p:nvSpPr>
          <p:cNvPr id="3" name="Smiley Face 2"/>
          <p:cNvSpPr/>
          <p:nvPr/>
        </p:nvSpPr>
        <p:spPr>
          <a:xfrm>
            <a:off x="3133495" y="556535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736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0"/>
            <a:ext cx="12192000" cy="3666302"/>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5121529" y="-26108"/>
            <a:ext cx="2839703" cy="2804211"/>
          </a:xfrm>
          <a:prstGeom prst="star32">
            <a:avLst>
              <a:gd name="adj" fmla="val 45720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rgbClr val="FFF6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998921"/>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1337045"/>
          </a:xfrm>
          <a:prstGeom prst="rect">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914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 xmlns:a16="http://schemas.microsoft.com/office/drawing/2014/main" id="{AA247E0B-4EEC-40B9-995B-1048E7057728}"/>
              </a:ext>
            </a:extLst>
          </p:cNvPr>
          <p:cNvSpPr/>
          <p:nvPr/>
        </p:nvSpPr>
        <p:spPr>
          <a:xfrm>
            <a:off x="3815535" y="3495454"/>
            <a:ext cx="914400" cy="914400"/>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6">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52349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10111" y="4839528"/>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2464132"/>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302413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 xmlns:a16="http://schemas.microsoft.com/office/drawing/2014/main" id="{92E64248-B646-4A56-A897-3FA3D42C35C4}"/>
              </a:ext>
            </a:extLst>
          </p:cNvPr>
          <p:cNvSpPr/>
          <p:nvPr/>
        </p:nvSpPr>
        <p:spPr>
          <a:xfrm>
            <a:off x="4004700" y="3765698"/>
            <a:ext cx="1290971"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 xmlns:a16="http://schemas.microsoft.com/office/drawing/2014/main" id="{DA7EBBDD-1362-4CC4-8F88-C5902B6AE31A}"/>
              </a:ext>
            </a:extLst>
          </p:cNvPr>
          <p:cNvSpPr/>
          <p:nvPr/>
        </p:nvSpPr>
        <p:spPr>
          <a:xfrm>
            <a:off x="5509659" y="3645197"/>
            <a:ext cx="914400" cy="914400"/>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 xmlns:a16="http://schemas.microsoft.com/office/drawing/2014/main" id="{147758DC-6339-4437-A05C-951517F053D3}"/>
              </a:ext>
            </a:extLst>
          </p:cNvPr>
          <p:cNvSpPr/>
          <p:nvPr/>
        </p:nvSpPr>
        <p:spPr>
          <a:xfrm>
            <a:off x="4762945" y="4064739"/>
            <a:ext cx="2100924" cy="131847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 xmlns:a16="http://schemas.microsoft.com/office/drawing/2014/main" id="{E776C3F7-AFA9-4244-84CF-A2D4309AEA3C}"/>
              </a:ext>
            </a:extLst>
          </p:cNvPr>
          <p:cNvSpPr/>
          <p:nvPr/>
        </p:nvSpPr>
        <p:spPr>
          <a:xfrm>
            <a:off x="1530071" y="3768339"/>
            <a:ext cx="2209697" cy="914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2898676" y="39411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44818" y="451078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6066051" y="4211380"/>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flipH="1">
            <a:off x="5813408" y="43929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530623" y="4780499"/>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912328" y="3220417"/>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2462241" y="3941135"/>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4272735" y="3944679"/>
            <a:ext cx="141880" cy="1367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5088425" y="4471635"/>
            <a:ext cx="141880" cy="1367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5187135" y="4859079"/>
            <a:ext cx="141880" cy="1367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739768" y="2546274"/>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385872" y="3794133"/>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ectangle 126"/>
          <p:cNvSpPr/>
          <p:nvPr/>
        </p:nvSpPr>
        <p:spPr>
          <a:xfrm>
            <a:off x="1147763" y="4843454"/>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flipH="1">
            <a:off x="6118208" y="4697756"/>
            <a:ext cx="102072" cy="1178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914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144802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 xmlns:a16="http://schemas.microsoft.com/office/drawing/2014/main" id="{80432C49-AD7A-4302-8913-4D1805E88B61}"/>
              </a:ext>
            </a:extLst>
          </p:cNvPr>
          <p:cNvSpPr/>
          <p:nvPr/>
        </p:nvSpPr>
        <p:spPr>
          <a:xfrm>
            <a:off x="788349" y="4280491"/>
            <a:ext cx="914400" cy="9144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Rectangle 139"/>
          <p:cNvSpPr/>
          <p:nvPr/>
        </p:nvSpPr>
        <p:spPr>
          <a:xfrm flipH="1">
            <a:off x="429858" y="3826852"/>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9681232" y="2231227"/>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Rectangle 147"/>
          <p:cNvSpPr/>
          <p:nvPr/>
        </p:nvSpPr>
        <p:spPr>
          <a:xfrm>
            <a:off x="11866100" y="412011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203476" y="42459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p:cNvSpPr/>
          <p:nvPr/>
        </p:nvSpPr>
        <p:spPr>
          <a:xfrm>
            <a:off x="232735" y="41609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p:cNvSpPr/>
          <p:nvPr/>
        </p:nvSpPr>
        <p:spPr>
          <a:xfrm>
            <a:off x="965436" y="4697755"/>
            <a:ext cx="141880" cy="1442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165"/>
          <p:cNvSpPr/>
          <p:nvPr/>
        </p:nvSpPr>
        <p:spPr>
          <a:xfrm>
            <a:off x="5601359" y="50798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p:cNvSpPr/>
          <p:nvPr/>
        </p:nvSpPr>
        <p:spPr>
          <a:xfrm>
            <a:off x="6553482" y="444956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ectangle 150"/>
          <p:cNvSpPr/>
          <p:nvPr/>
        </p:nvSpPr>
        <p:spPr>
          <a:xfrm>
            <a:off x="277633" y="441500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170"/>
          <p:cNvSpPr/>
          <p:nvPr/>
        </p:nvSpPr>
        <p:spPr>
          <a:xfrm>
            <a:off x="3235627" y="392772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p:cNvSpPr/>
          <p:nvPr/>
        </p:nvSpPr>
        <p:spPr>
          <a:xfrm>
            <a:off x="6945990"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p:cNvSpPr/>
          <p:nvPr/>
        </p:nvSpPr>
        <p:spPr>
          <a:xfrm>
            <a:off x="5537842" y="4815360"/>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784079" y="430854"/>
            <a:ext cx="10571998" cy="756440"/>
          </a:xfrm>
        </p:spPr>
        <p:txBody>
          <a:bodyPr/>
          <a:lstStyle/>
          <a:p>
            <a:r>
              <a:rPr lang="en-GB" dirty="0">
                <a:solidFill>
                  <a:schemeClr val="bg1">
                    <a:lumMod val="95000"/>
                    <a:lumOff val="5000"/>
                  </a:schemeClr>
                </a:solidFill>
              </a:rPr>
              <a:t>Occupation as a 'great idea'</a:t>
            </a:r>
          </a:p>
        </p:txBody>
      </p:sp>
      <p:sp>
        <p:nvSpPr>
          <p:cNvPr id="184" name="Rectangle 183"/>
          <p:cNvSpPr/>
          <p:nvPr/>
        </p:nvSpPr>
        <p:spPr>
          <a:xfrm>
            <a:off x="8354310" y="49281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ectangle 184"/>
          <p:cNvSpPr/>
          <p:nvPr/>
        </p:nvSpPr>
        <p:spPr>
          <a:xfrm>
            <a:off x="5644058" y="2315095"/>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p:cNvSpPr/>
          <p:nvPr/>
        </p:nvSpPr>
        <p:spPr>
          <a:xfrm>
            <a:off x="1337953" y="24659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p:cNvSpPr/>
          <p:nvPr/>
        </p:nvSpPr>
        <p:spPr>
          <a:xfrm>
            <a:off x="6718829" y="2144394"/>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p:cNvSpPr/>
          <p:nvPr/>
        </p:nvSpPr>
        <p:spPr>
          <a:xfrm>
            <a:off x="4128987" y="3031343"/>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p:cNvSpPr/>
          <p:nvPr/>
        </p:nvSpPr>
        <p:spPr>
          <a:xfrm>
            <a:off x="5045904" y="28811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p:cNvSpPr/>
          <p:nvPr/>
        </p:nvSpPr>
        <p:spPr>
          <a:xfrm>
            <a:off x="10299849" y="2869483"/>
            <a:ext cx="141880" cy="17382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p:cNvSpPr/>
          <p:nvPr/>
        </p:nvSpPr>
        <p:spPr>
          <a:xfrm>
            <a:off x="7003072" y="3643587"/>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p:cNvSpPr/>
          <p:nvPr/>
        </p:nvSpPr>
        <p:spPr>
          <a:xfrm>
            <a:off x="7328097" y="33383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p:cNvSpPr/>
          <p:nvPr/>
        </p:nvSpPr>
        <p:spPr>
          <a:xfrm>
            <a:off x="10244933" y="3451552"/>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p:cNvSpPr/>
          <p:nvPr/>
        </p:nvSpPr>
        <p:spPr>
          <a:xfrm>
            <a:off x="10604649" y="3174283"/>
            <a:ext cx="141880" cy="1738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p:cNvSpPr/>
          <p:nvPr/>
        </p:nvSpPr>
        <p:spPr>
          <a:xfrm>
            <a:off x="10487602" y="3946731"/>
            <a:ext cx="202688" cy="987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p:cNvSpPr/>
          <p:nvPr/>
        </p:nvSpPr>
        <p:spPr>
          <a:xfrm>
            <a:off x="10781162" y="3479083"/>
            <a:ext cx="141880" cy="17382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10992070"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p:cNvSpPr/>
          <p:nvPr/>
        </p:nvSpPr>
        <p:spPr>
          <a:xfrm>
            <a:off x="10826691" y="5003666"/>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p:cNvSpPr/>
          <p:nvPr/>
        </p:nvSpPr>
        <p:spPr>
          <a:xfrm>
            <a:off x="11519049"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Rectangle 200"/>
          <p:cNvSpPr/>
          <p:nvPr/>
        </p:nvSpPr>
        <p:spPr>
          <a:xfrm>
            <a:off x="6346099" y="420429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p:cNvSpPr/>
          <p:nvPr/>
        </p:nvSpPr>
        <p:spPr>
          <a:xfrm>
            <a:off x="6526467" y="2777075"/>
            <a:ext cx="283760" cy="152400"/>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p:cNvSpPr/>
          <p:nvPr/>
        </p:nvSpPr>
        <p:spPr>
          <a:xfrm>
            <a:off x="8270353" y="45225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Rectangle 203"/>
          <p:cNvSpPr/>
          <p:nvPr/>
        </p:nvSpPr>
        <p:spPr>
          <a:xfrm>
            <a:off x="5820791" y="380089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p:cNvSpPr/>
          <p:nvPr/>
        </p:nvSpPr>
        <p:spPr>
          <a:xfrm>
            <a:off x="11519049" y="4744444"/>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Rectangle 205"/>
          <p:cNvSpPr/>
          <p:nvPr/>
        </p:nvSpPr>
        <p:spPr>
          <a:xfrm>
            <a:off x="1805857" y="394065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p:cNvSpPr/>
          <p:nvPr/>
        </p:nvSpPr>
        <p:spPr>
          <a:xfrm>
            <a:off x="8879953" y="51321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p:cNvSpPr/>
          <p:nvPr/>
        </p:nvSpPr>
        <p:spPr>
          <a:xfrm>
            <a:off x="7857052" y="4953726"/>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Rectangle 208"/>
          <p:cNvSpPr/>
          <p:nvPr/>
        </p:nvSpPr>
        <p:spPr>
          <a:xfrm>
            <a:off x="6385398" y="510322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p:cNvSpPr/>
          <p:nvPr/>
        </p:nvSpPr>
        <p:spPr>
          <a:xfrm>
            <a:off x="9337153" y="5589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Rectangle 210"/>
          <p:cNvSpPr/>
          <p:nvPr/>
        </p:nvSpPr>
        <p:spPr>
          <a:xfrm>
            <a:off x="1268701" y="495205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p:cNvSpPr/>
          <p:nvPr/>
        </p:nvSpPr>
        <p:spPr>
          <a:xfrm>
            <a:off x="10796946" y="529826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p:cNvSpPr/>
          <p:nvPr/>
        </p:nvSpPr>
        <p:spPr>
          <a:xfrm>
            <a:off x="1365329" y="198877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3" name="Rectangle 212"/>
          <p:cNvSpPr/>
          <p:nvPr/>
        </p:nvSpPr>
        <p:spPr>
          <a:xfrm>
            <a:off x="4783043" y="222376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4" name="Rectangle 213"/>
          <p:cNvSpPr/>
          <p:nvPr/>
        </p:nvSpPr>
        <p:spPr>
          <a:xfrm>
            <a:off x="3789063" y="2320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5" name="Rectangle 214"/>
          <p:cNvSpPr/>
          <p:nvPr/>
        </p:nvSpPr>
        <p:spPr>
          <a:xfrm>
            <a:off x="6919328" y="21548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6" name="Rectangle 215"/>
          <p:cNvSpPr/>
          <p:nvPr/>
        </p:nvSpPr>
        <p:spPr>
          <a:xfrm>
            <a:off x="2955951" y="311071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7" name="Rectangle 216"/>
          <p:cNvSpPr/>
          <p:nvPr/>
        </p:nvSpPr>
        <p:spPr>
          <a:xfrm>
            <a:off x="7872729" y="2860964"/>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8" name="Rectangle 217"/>
          <p:cNvSpPr/>
          <p:nvPr/>
        </p:nvSpPr>
        <p:spPr>
          <a:xfrm>
            <a:off x="7643176" y="32899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9" name="Rectangle 218"/>
          <p:cNvSpPr/>
          <p:nvPr/>
        </p:nvSpPr>
        <p:spPr>
          <a:xfrm>
            <a:off x="4551063" y="3082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0" name="Rectangle 219"/>
          <p:cNvSpPr/>
          <p:nvPr/>
        </p:nvSpPr>
        <p:spPr>
          <a:xfrm>
            <a:off x="876664" y="3788736"/>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1" name="Rectangle 220"/>
          <p:cNvSpPr/>
          <p:nvPr/>
        </p:nvSpPr>
        <p:spPr>
          <a:xfrm>
            <a:off x="1225882" y="294199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Rectangle 221"/>
          <p:cNvSpPr/>
          <p:nvPr/>
        </p:nvSpPr>
        <p:spPr>
          <a:xfrm>
            <a:off x="5201726" y="224422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Rectangle 222"/>
          <p:cNvSpPr/>
          <p:nvPr/>
        </p:nvSpPr>
        <p:spPr>
          <a:xfrm>
            <a:off x="3235627" y="234892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Rectangle 224"/>
          <p:cNvSpPr/>
          <p:nvPr/>
        </p:nvSpPr>
        <p:spPr>
          <a:xfrm>
            <a:off x="3331863" y="27190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p:cNvSpPr/>
          <p:nvPr/>
        </p:nvSpPr>
        <p:spPr>
          <a:xfrm>
            <a:off x="924362" y="4052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p:cNvSpPr/>
          <p:nvPr/>
        </p:nvSpPr>
        <p:spPr>
          <a:xfrm>
            <a:off x="9596061" y="305492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Rectangle 227"/>
          <p:cNvSpPr/>
          <p:nvPr/>
        </p:nvSpPr>
        <p:spPr>
          <a:xfrm>
            <a:off x="4716956" y="3290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Rectangle 228"/>
          <p:cNvSpPr/>
          <p:nvPr/>
        </p:nvSpPr>
        <p:spPr>
          <a:xfrm>
            <a:off x="9270591" y="2681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Rectangle 229"/>
          <p:cNvSpPr/>
          <p:nvPr/>
        </p:nvSpPr>
        <p:spPr>
          <a:xfrm>
            <a:off x="5021756" y="3595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Rectangle 230"/>
          <p:cNvSpPr/>
          <p:nvPr/>
        </p:nvSpPr>
        <p:spPr>
          <a:xfrm>
            <a:off x="4772012" y="383126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Rectangle 231"/>
          <p:cNvSpPr/>
          <p:nvPr/>
        </p:nvSpPr>
        <p:spPr>
          <a:xfrm>
            <a:off x="5326556" y="39003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Rectangle 232"/>
          <p:cNvSpPr/>
          <p:nvPr/>
        </p:nvSpPr>
        <p:spPr>
          <a:xfrm>
            <a:off x="9539352" y="489684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Rectangle 233"/>
          <p:cNvSpPr/>
          <p:nvPr/>
        </p:nvSpPr>
        <p:spPr>
          <a:xfrm>
            <a:off x="5631356" y="4205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Rectangle 234"/>
          <p:cNvSpPr/>
          <p:nvPr/>
        </p:nvSpPr>
        <p:spPr>
          <a:xfrm>
            <a:off x="5537031" y="452380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Rectangle 235"/>
          <p:cNvSpPr/>
          <p:nvPr/>
        </p:nvSpPr>
        <p:spPr>
          <a:xfrm>
            <a:off x="5835085" y="3416833"/>
            <a:ext cx="283760" cy="152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Rectangle 236"/>
          <p:cNvSpPr/>
          <p:nvPr/>
        </p:nvSpPr>
        <p:spPr>
          <a:xfrm>
            <a:off x="10124589" y="25703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Rectangle 237"/>
          <p:cNvSpPr/>
          <p:nvPr/>
        </p:nvSpPr>
        <p:spPr>
          <a:xfrm>
            <a:off x="6484564" y="36791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Rectangle 238"/>
          <p:cNvSpPr/>
          <p:nvPr/>
        </p:nvSpPr>
        <p:spPr>
          <a:xfrm>
            <a:off x="7898991" y="469105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Rectangle 239"/>
          <p:cNvSpPr/>
          <p:nvPr/>
        </p:nvSpPr>
        <p:spPr>
          <a:xfrm>
            <a:off x="9447133" y="3873715"/>
            <a:ext cx="283760" cy="1524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Rectangle 240"/>
          <p:cNvSpPr/>
          <p:nvPr/>
        </p:nvSpPr>
        <p:spPr>
          <a:xfrm>
            <a:off x="9429348" y="4414911"/>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Rectangle 241"/>
          <p:cNvSpPr/>
          <p:nvPr/>
        </p:nvSpPr>
        <p:spPr>
          <a:xfrm>
            <a:off x="7094164" y="42887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Rectangle 242"/>
          <p:cNvSpPr/>
          <p:nvPr/>
        </p:nvSpPr>
        <p:spPr>
          <a:xfrm>
            <a:off x="10532363" y="43017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Rectangle 243"/>
          <p:cNvSpPr/>
          <p:nvPr/>
        </p:nvSpPr>
        <p:spPr>
          <a:xfrm>
            <a:off x="7398964" y="45935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Rectangle 244"/>
          <p:cNvSpPr/>
          <p:nvPr/>
        </p:nvSpPr>
        <p:spPr>
          <a:xfrm>
            <a:off x="10933295" y="473235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6" name="Rectangle 245"/>
          <p:cNvSpPr/>
          <p:nvPr/>
        </p:nvSpPr>
        <p:spPr>
          <a:xfrm>
            <a:off x="11827228" y="3386065"/>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7" name="Rectangle 246"/>
          <p:cNvSpPr/>
          <p:nvPr/>
        </p:nvSpPr>
        <p:spPr>
          <a:xfrm>
            <a:off x="11759496" y="37050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Rectangle 247"/>
          <p:cNvSpPr/>
          <p:nvPr/>
        </p:nvSpPr>
        <p:spPr>
          <a:xfrm>
            <a:off x="1817364" y="425970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Rectangle 248"/>
          <p:cNvSpPr/>
          <p:nvPr/>
        </p:nvSpPr>
        <p:spPr>
          <a:xfrm>
            <a:off x="2333888" y="424545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0" name="Rectangle 249"/>
          <p:cNvSpPr/>
          <p:nvPr/>
        </p:nvSpPr>
        <p:spPr>
          <a:xfrm>
            <a:off x="2390549" y="353877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1" name="Rectangle 250"/>
          <p:cNvSpPr/>
          <p:nvPr/>
        </p:nvSpPr>
        <p:spPr>
          <a:xfrm>
            <a:off x="2415457" y="455025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miley Face 2"/>
          <p:cNvSpPr/>
          <p:nvPr/>
        </p:nvSpPr>
        <p:spPr>
          <a:xfrm>
            <a:off x="2462131" y="489651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4" name="Straight Connector 93"/>
          <p:cNvCxnSpPr>
            <a:stCxn id="3" idx="4"/>
          </p:cNvCxnSpPr>
          <p:nvPr/>
        </p:nvCxnSpPr>
        <p:spPr>
          <a:xfrm flipH="1">
            <a:off x="2462131" y="5089571"/>
            <a:ext cx="143570" cy="16879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3044723" y="5927208"/>
            <a:ext cx="88772" cy="84396"/>
          </a:xfrm>
          <a:prstGeom prst="line">
            <a:avLst/>
          </a:prstGeom>
        </p:spPr>
        <p:style>
          <a:lnRef idx="1">
            <a:schemeClr val="accent1"/>
          </a:lnRef>
          <a:fillRef idx="0">
            <a:schemeClr val="accent1"/>
          </a:fillRef>
          <a:effectRef idx="0">
            <a:schemeClr val="accent1"/>
          </a:effectRef>
          <a:fontRef idx="minor">
            <a:schemeClr val="tx1"/>
          </a:fontRef>
        </p:style>
      </p:cxnSp>
      <p:sp>
        <p:nvSpPr>
          <p:cNvPr id="283" name="Smiley Face 282"/>
          <p:cNvSpPr/>
          <p:nvPr/>
        </p:nvSpPr>
        <p:spPr>
          <a:xfrm>
            <a:off x="2749271" y="475597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6" name="Smiley Face 285"/>
          <p:cNvSpPr/>
          <p:nvPr/>
        </p:nvSpPr>
        <p:spPr>
          <a:xfrm>
            <a:off x="2988010" y="474923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7" name="Smiley Face 286"/>
          <p:cNvSpPr/>
          <p:nvPr/>
        </p:nvSpPr>
        <p:spPr>
          <a:xfrm>
            <a:off x="3521745" y="6484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8" name="Smiley Face 287"/>
          <p:cNvSpPr/>
          <p:nvPr/>
        </p:nvSpPr>
        <p:spPr>
          <a:xfrm>
            <a:off x="2089617" y="50018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0" name="Smiley Face 289"/>
          <p:cNvSpPr/>
          <p:nvPr/>
        </p:nvSpPr>
        <p:spPr>
          <a:xfrm>
            <a:off x="2655938" y="46293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1" name="Smiley Face 290"/>
          <p:cNvSpPr/>
          <p:nvPr/>
        </p:nvSpPr>
        <p:spPr>
          <a:xfrm>
            <a:off x="4707759" y="63173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2" name="Smiley Face 291"/>
          <p:cNvSpPr/>
          <p:nvPr/>
        </p:nvSpPr>
        <p:spPr>
          <a:xfrm>
            <a:off x="4639473" y="64718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3" name="Smiley Face 292"/>
          <p:cNvSpPr/>
          <p:nvPr/>
        </p:nvSpPr>
        <p:spPr>
          <a:xfrm>
            <a:off x="4726324" y="54208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4" name="Smiley Face 293"/>
          <p:cNvSpPr/>
          <p:nvPr/>
        </p:nvSpPr>
        <p:spPr>
          <a:xfrm>
            <a:off x="2690005" y="482387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5" name="Smiley Face 294"/>
          <p:cNvSpPr/>
          <p:nvPr/>
        </p:nvSpPr>
        <p:spPr>
          <a:xfrm>
            <a:off x="4799185" y="620916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6" name="Smiley Face 295"/>
          <p:cNvSpPr/>
          <p:nvPr/>
        </p:nvSpPr>
        <p:spPr>
          <a:xfrm>
            <a:off x="3759356" y="60163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7" name="Smiley Face 296"/>
          <p:cNvSpPr/>
          <p:nvPr/>
        </p:nvSpPr>
        <p:spPr>
          <a:xfrm>
            <a:off x="2510233" y="502308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8" name="Smiley Face 297"/>
          <p:cNvSpPr/>
          <p:nvPr/>
        </p:nvSpPr>
        <p:spPr>
          <a:xfrm>
            <a:off x="4434828" y="447745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9" name="Smiley Face 298"/>
          <p:cNvSpPr/>
          <p:nvPr/>
        </p:nvSpPr>
        <p:spPr>
          <a:xfrm>
            <a:off x="3459455" y="560127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0" name="Smiley Face 299"/>
          <p:cNvSpPr/>
          <p:nvPr/>
        </p:nvSpPr>
        <p:spPr>
          <a:xfrm>
            <a:off x="4416419" y="581063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1" name="Smiley Face 300"/>
          <p:cNvSpPr/>
          <p:nvPr/>
        </p:nvSpPr>
        <p:spPr>
          <a:xfrm>
            <a:off x="2918813" y="488924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2" name="Smiley Face 301"/>
          <p:cNvSpPr/>
          <p:nvPr/>
        </p:nvSpPr>
        <p:spPr>
          <a:xfrm>
            <a:off x="2759346" y="503224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3" name="Smiley Face 302"/>
          <p:cNvSpPr/>
          <p:nvPr/>
        </p:nvSpPr>
        <p:spPr>
          <a:xfrm>
            <a:off x="4050884" y="499304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5" name="Smiley Face 304"/>
          <p:cNvSpPr/>
          <p:nvPr/>
        </p:nvSpPr>
        <p:spPr>
          <a:xfrm>
            <a:off x="3212924" y="474339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6" name="Smiley Face 305"/>
          <p:cNvSpPr/>
          <p:nvPr/>
        </p:nvSpPr>
        <p:spPr>
          <a:xfrm>
            <a:off x="572792" y="523592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7" name="Smiley Face 306"/>
          <p:cNvSpPr/>
          <p:nvPr/>
        </p:nvSpPr>
        <p:spPr>
          <a:xfrm>
            <a:off x="5104631" y="563216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1" name="Straight Connector 310"/>
          <p:cNvCxnSpPr/>
          <p:nvPr/>
        </p:nvCxnSpPr>
        <p:spPr>
          <a:xfrm flipH="1">
            <a:off x="3197123" y="6079608"/>
            <a:ext cx="88772" cy="843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13860908" y="6330798"/>
            <a:ext cx="94629" cy="249382"/>
          </a:xfrm>
          <a:prstGeom prst="line">
            <a:avLst/>
          </a:prstGeom>
        </p:spPr>
        <p:style>
          <a:lnRef idx="1">
            <a:schemeClr val="accent1"/>
          </a:lnRef>
          <a:fillRef idx="0">
            <a:schemeClr val="accent1"/>
          </a:fillRef>
          <a:effectRef idx="0">
            <a:schemeClr val="accent1"/>
          </a:effectRef>
          <a:fontRef idx="minor">
            <a:schemeClr val="tx1"/>
          </a:fontRef>
        </p:style>
      </p:cxnSp>
      <p:sp>
        <p:nvSpPr>
          <p:cNvPr id="319" name="Smiley Face 318"/>
          <p:cNvSpPr/>
          <p:nvPr/>
        </p:nvSpPr>
        <p:spPr>
          <a:xfrm>
            <a:off x="4117875" y="641293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0" name="Smiley Face 319"/>
          <p:cNvSpPr/>
          <p:nvPr/>
        </p:nvSpPr>
        <p:spPr>
          <a:xfrm>
            <a:off x="3985417" y="596295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1" name="Smiley Face 320"/>
          <p:cNvSpPr/>
          <p:nvPr/>
        </p:nvSpPr>
        <p:spPr>
          <a:xfrm>
            <a:off x="4772012" y="564231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2" name="Smiley Face 321"/>
          <p:cNvSpPr/>
          <p:nvPr/>
        </p:nvSpPr>
        <p:spPr>
          <a:xfrm>
            <a:off x="3199022" y="516298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3" name="Smiley Face 322"/>
          <p:cNvSpPr/>
          <p:nvPr/>
        </p:nvSpPr>
        <p:spPr>
          <a:xfrm>
            <a:off x="4393872" y="66059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4" name="Smiley Face 323"/>
          <p:cNvSpPr/>
          <p:nvPr/>
        </p:nvSpPr>
        <p:spPr>
          <a:xfrm>
            <a:off x="4045155" y="621742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5" name="Smiley Face 324"/>
          <p:cNvSpPr/>
          <p:nvPr/>
        </p:nvSpPr>
        <p:spPr>
          <a:xfrm>
            <a:off x="3343666" y="499850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6" name="Smiley Face 325"/>
          <p:cNvSpPr/>
          <p:nvPr/>
        </p:nvSpPr>
        <p:spPr>
          <a:xfrm>
            <a:off x="3861130" y="634641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7" name="Smiley Face 326"/>
          <p:cNvSpPr/>
          <p:nvPr/>
        </p:nvSpPr>
        <p:spPr>
          <a:xfrm>
            <a:off x="5194330" y="636014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8" name="Smiley Face 327"/>
          <p:cNvSpPr/>
          <p:nvPr/>
        </p:nvSpPr>
        <p:spPr>
          <a:xfrm>
            <a:off x="5945340" y="611619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9" name="Smiley Face 328"/>
          <p:cNvSpPr/>
          <p:nvPr/>
        </p:nvSpPr>
        <p:spPr>
          <a:xfrm>
            <a:off x="4530567" y="59914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0" name="Smiley Face 329"/>
          <p:cNvSpPr/>
          <p:nvPr/>
        </p:nvSpPr>
        <p:spPr>
          <a:xfrm>
            <a:off x="5270672" y="618295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1" name="Smiley Face 330"/>
          <p:cNvSpPr/>
          <p:nvPr/>
        </p:nvSpPr>
        <p:spPr>
          <a:xfrm>
            <a:off x="7522317" y="541673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2" name="Smiley Face 331"/>
          <p:cNvSpPr/>
          <p:nvPr/>
        </p:nvSpPr>
        <p:spPr>
          <a:xfrm>
            <a:off x="5152101" y="593410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3" name="Smiley Face 332"/>
          <p:cNvSpPr/>
          <p:nvPr/>
        </p:nvSpPr>
        <p:spPr>
          <a:xfrm>
            <a:off x="5070528" y="641771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4" name="Smiley Face 333"/>
          <p:cNvSpPr/>
          <p:nvPr/>
        </p:nvSpPr>
        <p:spPr>
          <a:xfrm>
            <a:off x="6042137" y="60389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6" name="Smiley Face 335"/>
          <p:cNvSpPr/>
          <p:nvPr/>
        </p:nvSpPr>
        <p:spPr>
          <a:xfrm>
            <a:off x="3678120" y="623565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8" name="Smiley Face 337"/>
          <p:cNvSpPr/>
          <p:nvPr/>
        </p:nvSpPr>
        <p:spPr>
          <a:xfrm>
            <a:off x="4328033" y="56626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9" name="Smiley Face 338"/>
          <p:cNvSpPr/>
          <p:nvPr/>
        </p:nvSpPr>
        <p:spPr>
          <a:xfrm>
            <a:off x="3955725" y="614842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1" name="Smiley Face 340"/>
          <p:cNvSpPr/>
          <p:nvPr/>
        </p:nvSpPr>
        <p:spPr>
          <a:xfrm>
            <a:off x="4164651" y="438585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3" name="Smiley Face 342"/>
          <p:cNvSpPr/>
          <p:nvPr/>
        </p:nvSpPr>
        <p:spPr>
          <a:xfrm>
            <a:off x="6632188" y="545193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4" name="Smiley Face 343"/>
          <p:cNvSpPr/>
          <p:nvPr/>
        </p:nvSpPr>
        <p:spPr>
          <a:xfrm>
            <a:off x="3919234" y="45941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Smiley Face 344"/>
          <p:cNvSpPr/>
          <p:nvPr/>
        </p:nvSpPr>
        <p:spPr>
          <a:xfrm>
            <a:off x="746321" y="56297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6" name="Smiley Face 345"/>
          <p:cNvSpPr/>
          <p:nvPr/>
        </p:nvSpPr>
        <p:spPr>
          <a:xfrm>
            <a:off x="819315" y="55788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7" name="Smiley Face 346"/>
          <p:cNvSpPr/>
          <p:nvPr/>
        </p:nvSpPr>
        <p:spPr>
          <a:xfrm>
            <a:off x="729332" y="617879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8" name="Smiley Face 347"/>
          <p:cNvSpPr/>
          <p:nvPr/>
        </p:nvSpPr>
        <p:spPr>
          <a:xfrm>
            <a:off x="819315" y="542216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9" name="Smiley Face 348"/>
          <p:cNvSpPr/>
          <p:nvPr/>
        </p:nvSpPr>
        <p:spPr>
          <a:xfrm>
            <a:off x="1092965" y="618516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0" name="Smiley Face 349"/>
          <p:cNvSpPr/>
          <p:nvPr/>
        </p:nvSpPr>
        <p:spPr>
          <a:xfrm>
            <a:off x="2243010" y="4836867"/>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1" name="Smiley Face 350"/>
          <p:cNvSpPr/>
          <p:nvPr/>
        </p:nvSpPr>
        <p:spPr>
          <a:xfrm>
            <a:off x="963746" y="537039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2" name="Smiley Face 351"/>
          <p:cNvSpPr/>
          <p:nvPr/>
        </p:nvSpPr>
        <p:spPr>
          <a:xfrm>
            <a:off x="1642443" y="581683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3" name="Smiley Face 352"/>
          <p:cNvSpPr/>
          <p:nvPr/>
        </p:nvSpPr>
        <p:spPr>
          <a:xfrm>
            <a:off x="6916413" y="539137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5" name="Smiley Face 354"/>
          <p:cNvSpPr/>
          <p:nvPr/>
        </p:nvSpPr>
        <p:spPr>
          <a:xfrm>
            <a:off x="1719976" y="487812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6" name="Smiley Face 355"/>
          <p:cNvSpPr/>
          <p:nvPr/>
        </p:nvSpPr>
        <p:spPr>
          <a:xfrm>
            <a:off x="2959136" y="5450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7" name="Smiley Face 356"/>
          <p:cNvSpPr/>
          <p:nvPr/>
        </p:nvSpPr>
        <p:spPr>
          <a:xfrm>
            <a:off x="5362787" y="563975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8" name="Smiley Face 357"/>
          <p:cNvSpPr/>
          <p:nvPr/>
        </p:nvSpPr>
        <p:spPr>
          <a:xfrm>
            <a:off x="167633" y="60540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0" name="Smiley Face 359"/>
          <p:cNvSpPr/>
          <p:nvPr/>
        </p:nvSpPr>
        <p:spPr>
          <a:xfrm>
            <a:off x="5750804" y="611132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1" name="Smiley Face 360"/>
          <p:cNvSpPr/>
          <p:nvPr/>
        </p:nvSpPr>
        <p:spPr>
          <a:xfrm>
            <a:off x="4460922" y="552144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3" name="Smiley Face 362"/>
          <p:cNvSpPr/>
          <p:nvPr/>
        </p:nvSpPr>
        <p:spPr>
          <a:xfrm>
            <a:off x="971613" y="61687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4" name="Smiley Face 363"/>
          <p:cNvSpPr/>
          <p:nvPr/>
        </p:nvSpPr>
        <p:spPr>
          <a:xfrm>
            <a:off x="7763133" y="57464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5" name="Smiley Face 364"/>
          <p:cNvSpPr/>
          <p:nvPr/>
        </p:nvSpPr>
        <p:spPr>
          <a:xfrm>
            <a:off x="1203397" y="60232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6" name="Smiley Face 365"/>
          <p:cNvSpPr/>
          <p:nvPr/>
        </p:nvSpPr>
        <p:spPr>
          <a:xfrm>
            <a:off x="763339" y="5445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8" name="Smiley Face 367"/>
          <p:cNvSpPr/>
          <p:nvPr/>
        </p:nvSpPr>
        <p:spPr>
          <a:xfrm>
            <a:off x="1443793" y="62649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9" name="Smiley Face 368"/>
          <p:cNvSpPr/>
          <p:nvPr/>
        </p:nvSpPr>
        <p:spPr>
          <a:xfrm>
            <a:off x="3180161" y="571119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1" name="Smiley Face 370"/>
          <p:cNvSpPr/>
          <p:nvPr/>
        </p:nvSpPr>
        <p:spPr>
          <a:xfrm>
            <a:off x="880730" y="611288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2" name="Smiley Face 371"/>
          <p:cNvSpPr/>
          <p:nvPr/>
        </p:nvSpPr>
        <p:spPr>
          <a:xfrm>
            <a:off x="1795300" y="611132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3" name="Smiley Face 372"/>
          <p:cNvSpPr/>
          <p:nvPr/>
        </p:nvSpPr>
        <p:spPr>
          <a:xfrm>
            <a:off x="337324" y="608582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4" name="Smiley Face 373"/>
          <p:cNvSpPr/>
          <p:nvPr/>
        </p:nvSpPr>
        <p:spPr>
          <a:xfrm>
            <a:off x="1592696" y="510612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5" name="Smiley Face 374"/>
          <p:cNvSpPr/>
          <p:nvPr/>
        </p:nvSpPr>
        <p:spPr>
          <a:xfrm>
            <a:off x="2918813" y="58063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6" name="Smiley Face 375"/>
          <p:cNvSpPr/>
          <p:nvPr/>
        </p:nvSpPr>
        <p:spPr>
          <a:xfrm>
            <a:off x="1812790" y="50828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7" name="Smiley Face 376"/>
          <p:cNvSpPr/>
          <p:nvPr/>
        </p:nvSpPr>
        <p:spPr>
          <a:xfrm>
            <a:off x="1946047" y="522910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8" name="Smiley Face 377"/>
          <p:cNvSpPr/>
          <p:nvPr/>
        </p:nvSpPr>
        <p:spPr>
          <a:xfrm>
            <a:off x="3867262" y="446306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9" name="Smiley Face 378"/>
          <p:cNvSpPr/>
          <p:nvPr/>
        </p:nvSpPr>
        <p:spPr>
          <a:xfrm>
            <a:off x="2620180" y="566551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0" name="Smiley Face 379"/>
          <p:cNvSpPr/>
          <p:nvPr/>
        </p:nvSpPr>
        <p:spPr>
          <a:xfrm>
            <a:off x="4457326" y="502992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1" name="Smiley Face 380"/>
          <p:cNvSpPr/>
          <p:nvPr/>
        </p:nvSpPr>
        <p:spPr>
          <a:xfrm>
            <a:off x="2271887" y="500970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2" name="Smiley Face 381"/>
          <p:cNvSpPr/>
          <p:nvPr/>
        </p:nvSpPr>
        <p:spPr>
          <a:xfrm>
            <a:off x="4460155" y="56451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4" name="Smiley Face 383"/>
          <p:cNvSpPr/>
          <p:nvPr/>
        </p:nvSpPr>
        <p:spPr>
          <a:xfrm>
            <a:off x="3534550" y="60540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5" name="Smiley Face 384"/>
          <p:cNvSpPr/>
          <p:nvPr/>
        </p:nvSpPr>
        <p:spPr>
          <a:xfrm>
            <a:off x="1615284" y="497613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Smiley Face 385"/>
          <p:cNvSpPr/>
          <p:nvPr/>
        </p:nvSpPr>
        <p:spPr>
          <a:xfrm>
            <a:off x="788349" y="585857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7" name="Smiley Face 386"/>
          <p:cNvSpPr/>
          <p:nvPr/>
        </p:nvSpPr>
        <p:spPr>
          <a:xfrm>
            <a:off x="2594250" y="553229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8" name="Smiley Face 387"/>
          <p:cNvSpPr/>
          <p:nvPr/>
        </p:nvSpPr>
        <p:spPr>
          <a:xfrm>
            <a:off x="2464078" y="53256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9" name="Smiley Face 388"/>
          <p:cNvSpPr/>
          <p:nvPr/>
        </p:nvSpPr>
        <p:spPr>
          <a:xfrm>
            <a:off x="2406083" y="466013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1" name="Smiley Face 390"/>
          <p:cNvSpPr/>
          <p:nvPr/>
        </p:nvSpPr>
        <p:spPr>
          <a:xfrm>
            <a:off x="2493365" y="464441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3" name="Smiley Face 392"/>
          <p:cNvSpPr/>
          <p:nvPr/>
        </p:nvSpPr>
        <p:spPr>
          <a:xfrm>
            <a:off x="610210" y="615306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4" name="Smiley Face 393"/>
          <p:cNvSpPr/>
          <p:nvPr/>
        </p:nvSpPr>
        <p:spPr>
          <a:xfrm>
            <a:off x="2547552" y="57892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5" name="Smiley Face 394"/>
          <p:cNvSpPr/>
          <p:nvPr/>
        </p:nvSpPr>
        <p:spPr>
          <a:xfrm>
            <a:off x="2817948" y="5736280"/>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5" name="Smiley Face 404"/>
          <p:cNvSpPr/>
          <p:nvPr/>
        </p:nvSpPr>
        <p:spPr>
          <a:xfrm>
            <a:off x="4297265" y="5113573"/>
            <a:ext cx="287140" cy="193059"/>
          </a:xfrm>
          <a:prstGeom prst="smileyFace">
            <a:avLst/>
          </a:prstGeom>
          <a:solidFill>
            <a:srgbClr val="26B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6" name="Smiley Face 405"/>
          <p:cNvSpPr/>
          <p:nvPr/>
        </p:nvSpPr>
        <p:spPr>
          <a:xfrm>
            <a:off x="3886785" y="6509462"/>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7" name="Smiley Face 406"/>
          <p:cNvSpPr/>
          <p:nvPr/>
        </p:nvSpPr>
        <p:spPr>
          <a:xfrm>
            <a:off x="2447226" y="5969405"/>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8" name="Smiley Face 407"/>
          <p:cNvSpPr/>
          <p:nvPr/>
        </p:nvSpPr>
        <p:spPr>
          <a:xfrm>
            <a:off x="4209427" y="4504696"/>
            <a:ext cx="287140" cy="193059"/>
          </a:xfrm>
          <a:prstGeom prst="smileyFace">
            <a:avLst/>
          </a:prstGeom>
          <a:solidFill>
            <a:srgbClr val="FFE5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0" name="Smiley Face 409"/>
          <p:cNvSpPr/>
          <p:nvPr/>
        </p:nvSpPr>
        <p:spPr>
          <a:xfrm>
            <a:off x="2844440" y="5987951"/>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1" name="Smiley Face 410"/>
          <p:cNvSpPr/>
          <p:nvPr/>
        </p:nvSpPr>
        <p:spPr>
          <a:xfrm>
            <a:off x="5649927" y="592720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2" name="Smiley Face 411"/>
          <p:cNvSpPr/>
          <p:nvPr/>
        </p:nvSpPr>
        <p:spPr>
          <a:xfrm>
            <a:off x="2808227" y="5562285"/>
            <a:ext cx="287140" cy="193059"/>
          </a:xfrm>
          <a:prstGeom prst="smileyFac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3" name="Smiley Face 412"/>
          <p:cNvSpPr/>
          <p:nvPr/>
        </p:nvSpPr>
        <p:spPr>
          <a:xfrm>
            <a:off x="4292085" y="465811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4" name="Smiley Face 413"/>
          <p:cNvSpPr/>
          <p:nvPr/>
        </p:nvSpPr>
        <p:spPr>
          <a:xfrm>
            <a:off x="3261635" y="4803358"/>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5" name="Smiley Face 414"/>
          <p:cNvSpPr/>
          <p:nvPr/>
        </p:nvSpPr>
        <p:spPr>
          <a:xfrm>
            <a:off x="3405205" y="4789873"/>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6" name="Smiley Face 415"/>
          <p:cNvSpPr/>
          <p:nvPr/>
        </p:nvSpPr>
        <p:spPr>
          <a:xfrm>
            <a:off x="3033691" y="5139432"/>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7" name="Smiley Face 416"/>
          <p:cNvSpPr/>
          <p:nvPr/>
        </p:nvSpPr>
        <p:spPr>
          <a:xfrm>
            <a:off x="2782214" y="517288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8" name="Smiley Face 417"/>
          <p:cNvSpPr/>
          <p:nvPr/>
        </p:nvSpPr>
        <p:spPr>
          <a:xfrm>
            <a:off x="4272849" y="5265823"/>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9" name="Smiley Face 418"/>
          <p:cNvSpPr/>
          <p:nvPr/>
        </p:nvSpPr>
        <p:spPr>
          <a:xfrm>
            <a:off x="3069354" y="4955808"/>
            <a:ext cx="287140" cy="193059"/>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0" name="Smiley Face 419"/>
          <p:cNvSpPr/>
          <p:nvPr/>
        </p:nvSpPr>
        <p:spPr>
          <a:xfrm>
            <a:off x="738388" y="5465644"/>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1" name="Smiley Face 420"/>
          <p:cNvSpPr/>
          <p:nvPr/>
        </p:nvSpPr>
        <p:spPr>
          <a:xfrm>
            <a:off x="5140525" y="5794335"/>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2" name="Smiley Face 421"/>
          <p:cNvSpPr/>
          <p:nvPr/>
        </p:nvSpPr>
        <p:spPr>
          <a:xfrm>
            <a:off x="4650185" y="5796856"/>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3" name="Smiley Face 422"/>
          <p:cNvSpPr/>
          <p:nvPr/>
        </p:nvSpPr>
        <p:spPr>
          <a:xfrm>
            <a:off x="4021081" y="4611446"/>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5" name="Smiley Face 424"/>
          <p:cNvSpPr/>
          <p:nvPr/>
        </p:nvSpPr>
        <p:spPr>
          <a:xfrm>
            <a:off x="4865538" y="6455489"/>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6" name="Smiley Face 425"/>
          <p:cNvSpPr/>
          <p:nvPr/>
        </p:nvSpPr>
        <p:spPr>
          <a:xfrm>
            <a:off x="926598" y="5159092"/>
            <a:ext cx="287140" cy="193059"/>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7" name="Smiley Face 426"/>
          <p:cNvSpPr/>
          <p:nvPr/>
        </p:nvSpPr>
        <p:spPr>
          <a:xfrm>
            <a:off x="3759631" y="5786318"/>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8" name="Smiley Face 427"/>
          <p:cNvSpPr/>
          <p:nvPr/>
        </p:nvSpPr>
        <p:spPr>
          <a:xfrm>
            <a:off x="216541" y="5769719"/>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9" name="Smiley Face 428"/>
          <p:cNvSpPr/>
          <p:nvPr/>
        </p:nvSpPr>
        <p:spPr>
          <a:xfrm>
            <a:off x="134396" y="6042594"/>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0" name="Smiley Face 429"/>
          <p:cNvSpPr/>
          <p:nvPr/>
        </p:nvSpPr>
        <p:spPr>
          <a:xfrm>
            <a:off x="4038897" y="4755977"/>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1" name="Smiley Face 430"/>
          <p:cNvSpPr/>
          <p:nvPr/>
        </p:nvSpPr>
        <p:spPr>
          <a:xfrm>
            <a:off x="4407493" y="4756668"/>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2" name="Smiley Face 431"/>
          <p:cNvSpPr/>
          <p:nvPr/>
        </p:nvSpPr>
        <p:spPr>
          <a:xfrm>
            <a:off x="5439542" y="5732231"/>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3" name="Smiley Face 432"/>
          <p:cNvSpPr/>
          <p:nvPr/>
        </p:nvSpPr>
        <p:spPr>
          <a:xfrm>
            <a:off x="4427677" y="4982932"/>
            <a:ext cx="287140" cy="193059"/>
          </a:xfrm>
          <a:prstGeom prst="smileyFac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4" name="Smiley Face 433"/>
          <p:cNvSpPr/>
          <p:nvPr/>
        </p:nvSpPr>
        <p:spPr>
          <a:xfrm>
            <a:off x="4587517" y="5515922"/>
            <a:ext cx="287140" cy="193059"/>
          </a:xfrm>
          <a:prstGeom prst="smileyFace">
            <a:avLst/>
          </a:prstGeom>
          <a:solidFill>
            <a:srgbClr val="43AD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5" name="Smiley Face 434"/>
          <p:cNvSpPr/>
          <p:nvPr/>
        </p:nvSpPr>
        <p:spPr>
          <a:xfrm>
            <a:off x="1261438" y="5118291"/>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6" name="Smiley Face 435"/>
          <p:cNvSpPr/>
          <p:nvPr/>
        </p:nvSpPr>
        <p:spPr>
          <a:xfrm>
            <a:off x="5350678" y="5597506"/>
            <a:ext cx="287140" cy="193059"/>
          </a:xfrm>
          <a:prstGeom prst="smileyFace">
            <a:avLst/>
          </a:prstGeom>
          <a:solidFill>
            <a:srgbClr val="26B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7" name="Smiley Face 436"/>
          <p:cNvSpPr/>
          <p:nvPr/>
        </p:nvSpPr>
        <p:spPr>
          <a:xfrm>
            <a:off x="5284095" y="5383320"/>
            <a:ext cx="287140" cy="193059"/>
          </a:xfrm>
          <a:prstGeom prst="smileyFace">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8" name="Smiley Face 437"/>
          <p:cNvSpPr/>
          <p:nvPr/>
        </p:nvSpPr>
        <p:spPr>
          <a:xfrm>
            <a:off x="1572348" y="6262430"/>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9" name="Smiley Face 438"/>
          <p:cNvSpPr/>
          <p:nvPr/>
        </p:nvSpPr>
        <p:spPr>
          <a:xfrm>
            <a:off x="5020066" y="5506522"/>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0" name="Smiley Face 439"/>
          <p:cNvSpPr/>
          <p:nvPr/>
        </p:nvSpPr>
        <p:spPr>
          <a:xfrm>
            <a:off x="2154153" y="5982305"/>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1" name="Smiley Face 440"/>
          <p:cNvSpPr/>
          <p:nvPr/>
        </p:nvSpPr>
        <p:spPr>
          <a:xfrm>
            <a:off x="4562981" y="5394042"/>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2" name="Smiley Face 441"/>
          <p:cNvSpPr/>
          <p:nvPr/>
        </p:nvSpPr>
        <p:spPr>
          <a:xfrm>
            <a:off x="6065454" y="588284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3" name="Smiley Face 442"/>
          <p:cNvSpPr/>
          <p:nvPr/>
        </p:nvSpPr>
        <p:spPr>
          <a:xfrm>
            <a:off x="4888647" y="6009352"/>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5" name="Smiley Face 444"/>
          <p:cNvSpPr/>
          <p:nvPr/>
        </p:nvSpPr>
        <p:spPr>
          <a:xfrm>
            <a:off x="1965213" y="6152524"/>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4" name="Smiley Face 353"/>
          <p:cNvSpPr/>
          <p:nvPr/>
        </p:nvSpPr>
        <p:spPr>
          <a:xfrm>
            <a:off x="1131654" y="51401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6" name="Smiley Face 445"/>
          <p:cNvSpPr/>
          <p:nvPr/>
        </p:nvSpPr>
        <p:spPr>
          <a:xfrm>
            <a:off x="5347722" y="596664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7" name="Smiley Face 446"/>
          <p:cNvSpPr/>
          <p:nvPr/>
        </p:nvSpPr>
        <p:spPr>
          <a:xfrm>
            <a:off x="5156072" y="5373841"/>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8" name="Smiley Face 447"/>
          <p:cNvSpPr/>
          <p:nvPr/>
        </p:nvSpPr>
        <p:spPr>
          <a:xfrm>
            <a:off x="4973274" y="611978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9" name="Smiley Face 448"/>
          <p:cNvSpPr/>
          <p:nvPr/>
        </p:nvSpPr>
        <p:spPr>
          <a:xfrm>
            <a:off x="4311801" y="559563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1" name="Smiley Face 450"/>
          <p:cNvSpPr/>
          <p:nvPr/>
        </p:nvSpPr>
        <p:spPr>
          <a:xfrm>
            <a:off x="4721968" y="52556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2" name="Smiley Face 451"/>
          <p:cNvSpPr/>
          <p:nvPr/>
        </p:nvSpPr>
        <p:spPr>
          <a:xfrm>
            <a:off x="4829704" y="578631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3" name="Smiley Face 452"/>
          <p:cNvSpPr/>
          <p:nvPr/>
        </p:nvSpPr>
        <p:spPr>
          <a:xfrm>
            <a:off x="6138146" y="573470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4" name="Smiley Face 453"/>
          <p:cNvSpPr/>
          <p:nvPr/>
        </p:nvSpPr>
        <p:spPr>
          <a:xfrm>
            <a:off x="5391771" y="617949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5" name="Smiley Face 454"/>
          <p:cNvSpPr/>
          <p:nvPr/>
        </p:nvSpPr>
        <p:spPr>
          <a:xfrm>
            <a:off x="4990948" y="53392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6" name="Smiley Face 455"/>
          <p:cNvSpPr/>
          <p:nvPr/>
        </p:nvSpPr>
        <p:spPr>
          <a:xfrm>
            <a:off x="2555155" y="602875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7" name="Smiley Face 456"/>
          <p:cNvSpPr/>
          <p:nvPr/>
        </p:nvSpPr>
        <p:spPr>
          <a:xfrm>
            <a:off x="2349795" y="5453667"/>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8" name="Smiley Face 457"/>
          <p:cNvSpPr/>
          <p:nvPr/>
        </p:nvSpPr>
        <p:spPr>
          <a:xfrm>
            <a:off x="2745217" y="544099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9" name="Smiley Face 458"/>
          <p:cNvSpPr/>
          <p:nvPr/>
        </p:nvSpPr>
        <p:spPr>
          <a:xfrm>
            <a:off x="2623845" y="6039452"/>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0" name="Smiley Face 459"/>
          <p:cNvSpPr/>
          <p:nvPr/>
        </p:nvSpPr>
        <p:spPr>
          <a:xfrm>
            <a:off x="5599669" y="60833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1" name="Smiley Face 460"/>
          <p:cNvSpPr/>
          <p:nvPr/>
        </p:nvSpPr>
        <p:spPr>
          <a:xfrm>
            <a:off x="1426941" y="50523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2" name="Smiley Face 461"/>
          <p:cNvSpPr/>
          <p:nvPr/>
        </p:nvSpPr>
        <p:spPr>
          <a:xfrm>
            <a:off x="5312109" y="551326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3" name="Smiley Face 462"/>
          <p:cNvSpPr/>
          <p:nvPr/>
        </p:nvSpPr>
        <p:spPr>
          <a:xfrm>
            <a:off x="2347779" y="471286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4" name="Smiley Face 463"/>
          <p:cNvSpPr/>
          <p:nvPr/>
        </p:nvSpPr>
        <p:spPr>
          <a:xfrm>
            <a:off x="3708934" y="5375634"/>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5" name="Smiley Face 464"/>
          <p:cNvSpPr/>
          <p:nvPr/>
        </p:nvSpPr>
        <p:spPr>
          <a:xfrm>
            <a:off x="14909" y="59892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6" name="Smiley Face 465"/>
          <p:cNvSpPr/>
          <p:nvPr/>
        </p:nvSpPr>
        <p:spPr>
          <a:xfrm>
            <a:off x="506102" y="5952280"/>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7" name="Smiley Face 466"/>
          <p:cNvSpPr/>
          <p:nvPr/>
        </p:nvSpPr>
        <p:spPr>
          <a:xfrm>
            <a:off x="5787268" y="5907160"/>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8" name="Smiley Face 467"/>
          <p:cNvSpPr/>
          <p:nvPr/>
        </p:nvSpPr>
        <p:spPr>
          <a:xfrm>
            <a:off x="1199461" y="588284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9" name="Smiley Face 468"/>
          <p:cNvSpPr/>
          <p:nvPr/>
        </p:nvSpPr>
        <p:spPr>
          <a:xfrm>
            <a:off x="1258753" y="628935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0" name="Smiley Face 469"/>
          <p:cNvSpPr/>
          <p:nvPr/>
        </p:nvSpPr>
        <p:spPr>
          <a:xfrm>
            <a:off x="445399" y="57915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1" name="Smiley Face 470"/>
          <p:cNvSpPr/>
          <p:nvPr/>
        </p:nvSpPr>
        <p:spPr>
          <a:xfrm>
            <a:off x="2988010" y="590716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2" name="Smiley Face 471"/>
          <p:cNvSpPr/>
          <p:nvPr/>
        </p:nvSpPr>
        <p:spPr>
          <a:xfrm>
            <a:off x="6104551" y="598307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3" name="Smiley Face 472"/>
          <p:cNvSpPr/>
          <p:nvPr/>
        </p:nvSpPr>
        <p:spPr>
          <a:xfrm>
            <a:off x="5102534" y="632118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4" name="Smiley Face 473"/>
          <p:cNvSpPr/>
          <p:nvPr/>
        </p:nvSpPr>
        <p:spPr>
          <a:xfrm>
            <a:off x="3035298" y="569941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5" name="Rectangle 474"/>
          <p:cNvSpPr/>
          <p:nvPr/>
        </p:nvSpPr>
        <p:spPr>
          <a:xfrm>
            <a:off x="8671251" y="3180183"/>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6" name="Rectangle 475"/>
          <p:cNvSpPr/>
          <p:nvPr/>
        </p:nvSpPr>
        <p:spPr>
          <a:xfrm>
            <a:off x="8445612" y="3443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7" name="Rectangle 476"/>
          <p:cNvSpPr/>
          <p:nvPr/>
        </p:nvSpPr>
        <p:spPr>
          <a:xfrm>
            <a:off x="9138861" y="3735130"/>
            <a:ext cx="141880" cy="10322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8" name="Rectangle 477"/>
          <p:cNvSpPr/>
          <p:nvPr/>
        </p:nvSpPr>
        <p:spPr>
          <a:xfrm>
            <a:off x="9220198" y="46357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9" name="Rectangle 478"/>
          <p:cNvSpPr/>
          <p:nvPr/>
        </p:nvSpPr>
        <p:spPr>
          <a:xfrm>
            <a:off x="8610598" y="430306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0" name="Rectangle 479"/>
          <p:cNvSpPr/>
          <p:nvPr/>
        </p:nvSpPr>
        <p:spPr>
          <a:xfrm>
            <a:off x="9145588" y="534251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1" name="Rectangle 480"/>
          <p:cNvSpPr/>
          <p:nvPr/>
        </p:nvSpPr>
        <p:spPr>
          <a:xfrm>
            <a:off x="9496754" y="50929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2" name="Rectangle 481"/>
          <p:cNvSpPr/>
          <p:nvPr/>
        </p:nvSpPr>
        <p:spPr>
          <a:xfrm>
            <a:off x="10276478" y="48573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3" name="Rectangle 482"/>
          <p:cNvSpPr/>
          <p:nvPr/>
        </p:nvSpPr>
        <p:spPr>
          <a:xfrm>
            <a:off x="10938090" y="38445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4" name="Rectangle 483"/>
          <p:cNvSpPr/>
          <p:nvPr/>
        </p:nvSpPr>
        <p:spPr>
          <a:xfrm>
            <a:off x="10134598" y="55501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5" name="Rectangle 484"/>
          <p:cNvSpPr/>
          <p:nvPr/>
        </p:nvSpPr>
        <p:spPr>
          <a:xfrm>
            <a:off x="10286998" y="513374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p:cNvSpPr/>
          <p:nvPr/>
        </p:nvSpPr>
        <p:spPr>
          <a:xfrm>
            <a:off x="10497402" y="27227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7" name="Rectangle 486"/>
          <p:cNvSpPr/>
          <p:nvPr/>
        </p:nvSpPr>
        <p:spPr>
          <a:xfrm>
            <a:off x="906909" y="198877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p:cNvSpPr/>
          <p:nvPr/>
        </p:nvSpPr>
        <p:spPr>
          <a:xfrm>
            <a:off x="9663794" y="355659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9" name="Rectangle 488"/>
          <p:cNvSpPr/>
          <p:nvPr/>
        </p:nvSpPr>
        <p:spPr>
          <a:xfrm>
            <a:off x="1309053" y="438625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0" name="Rectangle 489"/>
          <p:cNvSpPr/>
          <p:nvPr/>
        </p:nvSpPr>
        <p:spPr>
          <a:xfrm>
            <a:off x="5991817" y="50929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1" name="Rectangle 490"/>
          <p:cNvSpPr/>
          <p:nvPr/>
        </p:nvSpPr>
        <p:spPr>
          <a:xfrm>
            <a:off x="1477250" y="2728861"/>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p:cNvSpPr/>
          <p:nvPr/>
        </p:nvSpPr>
        <p:spPr>
          <a:xfrm>
            <a:off x="1642753" y="27707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3" name="Rectangle 492"/>
          <p:cNvSpPr/>
          <p:nvPr/>
        </p:nvSpPr>
        <p:spPr>
          <a:xfrm>
            <a:off x="1795153" y="29231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4" name="Rectangle 493"/>
          <p:cNvSpPr/>
          <p:nvPr/>
        </p:nvSpPr>
        <p:spPr>
          <a:xfrm>
            <a:off x="201362" y="3310674"/>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5" name="Rectangle 494"/>
          <p:cNvSpPr/>
          <p:nvPr/>
        </p:nvSpPr>
        <p:spPr>
          <a:xfrm>
            <a:off x="383445" y="3339107"/>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6" name="Rectangle 495"/>
          <p:cNvSpPr/>
          <p:nvPr/>
        </p:nvSpPr>
        <p:spPr>
          <a:xfrm>
            <a:off x="2252353" y="33803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7" name="Rectangle 496"/>
          <p:cNvSpPr/>
          <p:nvPr/>
        </p:nvSpPr>
        <p:spPr>
          <a:xfrm>
            <a:off x="2404753" y="35327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8" name="Rectangle 497"/>
          <p:cNvSpPr/>
          <p:nvPr/>
        </p:nvSpPr>
        <p:spPr>
          <a:xfrm>
            <a:off x="577116" y="3352960"/>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9" name="Rectangle 498"/>
          <p:cNvSpPr/>
          <p:nvPr/>
        </p:nvSpPr>
        <p:spPr>
          <a:xfrm>
            <a:off x="2709553" y="38375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1" name="Rectangle 500"/>
          <p:cNvSpPr/>
          <p:nvPr/>
        </p:nvSpPr>
        <p:spPr>
          <a:xfrm>
            <a:off x="3014353" y="41423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2" name="Rectangle 501"/>
          <p:cNvSpPr/>
          <p:nvPr/>
        </p:nvSpPr>
        <p:spPr>
          <a:xfrm>
            <a:off x="4065070" y="3960952"/>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3" name="Rectangle 502"/>
          <p:cNvSpPr/>
          <p:nvPr/>
        </p:nvSpPr>
        <p:spPr>
          <a:xfrm>
            <a:off x="3319153" y="44471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4" name="Rectangle 503"/>
          <p:cNvSpPr/>
          <p:nvPr/>
        </p:nvSpPr>
        <p:spPr>
          <a:xfrm>
            <a:off x="3568308" y="437793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5" name="Rectangle 504"/>
          <p:cNvSpPr/>
          <p:nvPr/>
        </p:nvSpPr>
        <p:spPr>
          <a:xfrm>
            <a:off x="1088349" y="4946420"/>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6" name="Rectangle 505"/>
          <p:cNvSpPr/>
          <p:nvPr/>
        </p:nvSpPr>
        <p:spPr>
          <a:xfrm>
            <a:off x="3388239" y="3324837"/>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7" name="Rectangle 506"/>
          <p:cNvSpPr/>
          <p:nvPr/>
        </p:nvSpPr>
        <p:spPr>
          <a:xfrm>
            <a:off x="3831598" y="3435927"/>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9" name="Rectangle 508"/>
          <p:cNvSpPr/>
          <p:nvPr/>
        </p:nvSpPr>
        <p:spPr>
          <a:xfrm>
            <a:off x="5066355" y="5125346"/>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1"/>
          <p:cNvSpPr>
            <a:spLocks noChangeArrowheads="1"/>
          </p:cNvSpPr>
          <p:nvPr/>
        </p:nvSpPr>
        <p:spPr bwMode="auto">
          <a:xfrm>
            <a:off x="-725706575"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3" name="Rectangle 2"/>
          <p:cNvSpPr>
            <a:spLocks noChangeArrowheads="1"/>
          </p:cNvSpPr>
          <p:nvPr/>
        </p:nvSpPr>
        <p:spPr bwMode="auto">
          <a:xfrm>
            <a:off x="-725706575"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58719"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666666"/>
                </a:solidFill>
                <a:effectLst/>
                <a:latin typeface="Arial" pitchFamily="34" charset="0"/>
                <a:ea typeface="inherit"/>
                <a:cs typeface="Arial" pitchFamily="34" charset="0"/>
                <a:hlinkClick r:id="rId3"/>
              </a:rPr>
              <a:t>image: http://lh4.ggpht.com/_hVOW2U7K4-M/SoeW0Uj_icI/AAAAAAABEok/karqsND_Jv8/s640/657ityjutrhdf.jpg</a:t>
            </a:r>
            <a:endParaRPr kumimoji="0" lang="en-US" altLang="en-US" sz="900" b="0" i="0" u="none" strike="noStrike" cap="none" normalizeH="0" baseline="0">
              <a:ln>
                <a:noFill/>
              </a:ln>
              <a:solidFill>
                <a:srgbClr val="000000"/>
              </a:solidFill>
              <a:effectLst/>
              <a:latin typeface="Arial" pitchFamily="34" charset="0"/>
              <a:cs typeface="Arial" pitchFamily="34" charset="0"/>
              <a:hlinkClick r:id="rId3"/>
            </a:endParaRPr>
          </a:p>
          <a:p>
            <a:pPr marL="0" marR="0" lvl="0" indent="0" algn="l" defTabSz="914400" rtl="0" eaLnBrk="0" fontAlgn="t"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itchFamily="34" charset="0"/>
                <a:cs typeface="Arial" pitchFamily="34" charset="0"/>
                <a:hlinkClick r:id="rId3"/>
              </a:rPr>
              <a:t>  </a:t>
            </a:r>
            <a:r>
              <a:rPr kumimoji="0" lang="en-US" altLang="en-US" sz="22900" b="0" i="0" u="none" strike="noStrike" cap="none" normalizeH="0" baseline="0">
                <a:ln>
                  <a:noFill/>
                </a:ln>
                <a:solidFill>
                  <a:srgbClr val="000000"/>
                </a:solidFill>
                <a:effectLst/>
                <a:latin typeface="Arial" pitchFamily="34" charset="0"/>
                <a:cs typeface="Arial" pitchFamily="34" charset="0"/>
              </a:rPr>
              <a:t> </a:t>
            </a:r>
            <a:r>
              <a:rPr kumimoji="0" lang="en-US" altLang="en-US" sz="1800" b="0" i="0" u="none" strike="noStrike" cap="none" normalizeH="0" baseline="0">
                <a:ln>
                  <a:noFill/>
                </a:ln>
                <a:solidFill>
                  <a:srgbClr val="000000"/>
                </a:solidFill>
                <a:effectLst/>
                <a:latin typeface="Arial" pitchFamily="34" charset="0"/>
                <a:cs typeface="Arial" pitchFamily="34" charset="0"/>
              </a:rPr>
              <a:t>                                                                                               </a:t>
            </a:r>
            <a:r>
              <a:rPr kumimoji="0" lang="en-US" altLang="en-US" sz="800" b="1" i="0" u="none" strike="noStrike" cap="none" normalizeH="0" baseline="0">
                <a:ln>
                  <a:noFill/>
                </a:ln>
                <a:solidFill>
                  <a:srgbClr val="FFFFFF"/>
                </a:solidFill>
                <a:effectLst/>
                <a:latin typeface="Arial" pitchFamily="34" charset="0"/>
                <a:cs typeface="Arial" pitchFamily="34" charset="0"/>
              </a:rPr>
              <a:t/>
            </a:r>
            <a:br>
              <a:rPr kumimoji="0" lang="en-US" altLang="en-US" sz="800" b="1" i="0" u="none" strike="noStrike" cap="none" normalizeH="0" baseline="0">
                <a:ln>
                  <a:noFill/>
                </a:ln>
                <a:solidFill>
                  <a:srgbClr val="FFFFFF"/>
                </a:solidFill>
                <a:effectLst/>
                <a:latin typeface="Arial" pitchFamily="34" charset="0"/>
                <a:cs typeface="Arial" pitchFamily="34" charset="0"/>
              </a:rPr>
            </a:br>
            <a:r>
              <a:rPr kumimoji="0" lang="en-US" altLang="en-US" sz="800" b="1" i="0" u="none" strike="noStrike" cap="none" normalizeH="0" baseline="0">
                <a:ln>
                  <a:noFill/>
                </a:ln>
                <a:solidFill>
                  <a:srgbClr val="FFFFFF"/>
                </a:solidFill>
                <a:effectLst/>
                <a:latin typeface="Arial" pitchFamily="34" charset="0"/>
                <a:cs typeface="Arial" pitchFamily="34" charset="0"/>
              </a:rPr>
              <a:t>Read more at http://www.darkroastedblend.com/2009/08/unusual-and-marvelous-maps.html#URBXIt1Te31lI8DT.99</a:t>
            </a:r>
            <a:endParaRPr kumimoji="0" lang="en-US" altLang="en-US" sz="1800" b="0" i="0" u="none" strike="noStrike" cap="none" normalizeH="0" baseline="0">
              <a:ln>
                <a:noFill/>
              </a:ln>
              <a:solidFill>
                <a:srgbClr val="000000"/>
              </a:solidFill>
              <a:effectLst/>
              <a:latin typeface="Arial" pitchFamily="34" charset="0"/>
              <a:cs typeface="Arial" pitchFamily="34" charset="0"/>
            </a:endParaRPr>
          </a:p>
        </p:txBody>
      </p:sp>
      <p:sp>
        <p:nvSpPr>
          <p:cNvPr id="510" name="Smiley Face 509"/>
          <p:cNvSpPr/>
          <p:nvPr/>
        </p:nvSpPr>
        <p:spPr>
          <a:xfrm>
            <a:off x="1579341" y="52047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1" name="Smiley Face 510"/>
          <p:cNvSpPr/>
          <p:nvPr/>
        </p:nvSpPr>
        <p:spPr>
          <a:xfrm>
            <a:off x="1731741" y="53571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2" name="Smiley Face 511"/>
          <p:cNvSpPr/>
          <p:nvPr/>
        </p:nvSpPr>
        <p:spPr>
          <a:xfrm>
            <a:off x="1884141" y="55095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3" name="Smiley Face 512"/>
          <p:cNvSpPr/>
          <p:nvPr/>
        </p:nvSpPr>
        <p:spPr>
          <a:xfrm>
            <a:off x="1821643" y="5617976"/>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4" name="Smiley Face 513"/>
          <p:cNvSpPr/>
          <p:nvPr/>
        </p:nvSpPr>
        <p:spPr>
          <a:xfrm>
            <a:off x="2188941" y="58143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5" name="Smiley Face 514"/>
          <p:cNvSpPr/>
          <p:nvPr/>
        </p:nvSpPr>
        <p:spPr>
          <a:xfrm>
            <a:off x="2341341" y="59667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6" name="Smiley Face 515"/>
          <p:cNvSpPr/>
          <p:nvPr/>
        </p:nvSpPr>
        <p:spPr>
          <a:xfrm>
            <a:off x="3176609" y="6202091"/>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7" name="Smiley Face 516"/>
          <p:cNvSpPr/>
          <p:nvPr/>
        </p:nvSpPr>
        <p:spPr>
          <a:xfrm>
            <a:off x="1004193" y="56858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8" name="Smiley Face 517"/>
          <p:cNvSpPr/>
          <p:nvPr/>
        </p:nvSpPr>
        <p:spPr>
          <a:xfrm>
            <a:off x="7203553" y="5526491"/>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9" name="Smiley Face 518"/>
          <p:cNvSpPr/>
          <p:nvPr/>
        </p:nvSpPr>
        <p:spPr>
          <a:xfrm>
            <a:off x="1465218" y="607629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0" name="Smiley Face 519"/>
          <p:cNvSpPr/>
          <p:nvPr/>
        </p:nvSpPr>
        <p:spPr>
          <a:xfrm>
            <a:off x="1516244" y="548668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1" name="Smiley Face 520"/>
          <p:cNvSpPr/>
          <p:nvPr/>
        </p:nvSpPr>
        <p:spPr>
          <a:xfrm>
            <a:off x="2099440" y="54521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2" name="Smiley Face 521"/>
          <p:cNvSpPr/>
          <p:nvPr/>
        </p:nvSpPr>
        <p:spPr>
          <a:xfrm>
            <a:off x="1349145" y="571955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3" name="Smiley Face 522"/>
          <p:cNvSpPr/>
          <p:nvPr/>
        </p:nvSpPr>
        <p:spPr>
          <a:xfrm>
            <a:off x="6559016" y="567318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4" name="Smiley Face 523"/>
          <p:cNvSpPr/>
          <p:nvPr/>
        </p:nvSpPr>
        <p:spPr>
          <a:xfrm>
            <a:off x="1284054" y="52925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5" name="Smiley Face 524"/>
          <p:cNvSpPr/>
          <p:nvPr/>
        </p:nvSpPr>
        <p:spPr>
          <a:xfrm>
            <a:off x="1122141" y="5458114"/>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6" name="Smiley Face 525"/>
          <p:cNvSpPr/>
          <p:nvPr/>
        </p:nvSpPr>
        <p:spPr>
          <a:xfrm>
            <a:off x="1588854" y="55973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7" name="Smiley Face 526"/>
          <p:cNvSpPr/>
          <p:nvPr/>
        </p:nvSpPr>
        <p:spPr>
          <a:xfrm>
            <a:off x="1328144" y="5549585"/>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8" name="Smiley Face 527"/>
          <p:cNvSpPr/>
          <p:nvPr/>
        </p:nvSpPr>
        <p:spPr>
          <a:xfrm>
            <a:off x="1722053" y="5945045"/>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9" name="Smiley Face 528"/>
          <p:cNvSpPr/>
          <p:nvPr/>
        </p:nvSpPr>
        <p:spPr>
          <a:xfrm>
            <a:off x="2046054" y="60545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0" name="Smiley Face 529"/>
          <p:cNvSpPr/>
          <p:nvPr/>
        </p:nvSpPr>
        <p:spPr>
          <a:xfrm>
            <a:off x="2198454" y="62069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1" name="Smiley Face 530"/>
          <p:cNvSpPr/>
          <p:nvPr/>
        </p:nvSpPr>
        <p:spPr>
          <a:xfrm>
            <a:off x="2242017" y="51542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2" name="Smiley Face 531"/>
          <p:cNvSpPr/>
          <p:nvPr/>
        </p:nvSpPr>
        <p:spPr>
          <a:xfrm>
            <a:off x="2394417" y="53066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3" name="Smiley Face 532"/>
          <p:cNvSpPr/>
          <p:nvPr/>
        </p:nvSpPr>
        <p:spPr>
          <a:xfrm>
            <a:off x="2098447" y="538150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4" name="Smiley Face 533"/>
          <p:cNvSpPr/>
          <p:nvPr/>
        </p:nvSpPr>
        <p:spPr>
          <a:xfrm>
            <a:off x="329258" y="5881731"/>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5" name="Smiley Face 534"/>
          <p:cNvSpPr/>
          <p:nvPr/>
        </p:nvSpPr>
        <p:spPr>
          <a:xfrm>
            <a:off x="925183" y="596238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Smiley Face 535"/>
          <p:cNvSpPr/>
          <p:nvPr/>
        </p:nvSpPr>
        <p:spPr>
          <a:xfrm>
            <a:off x="1091983" y="5999405"/>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7" name="Smiley Face 536"/>
          <p:cNvSpPr/>
          <p:nvPr/>
        </p:nvSpPr>
        <p:spPr>
          <a:xfrm>
            <a:off x="1702749" y="466622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8" name="Smiley Face 537"/>
          <p:cNvSpPr/>
          <p:nvPr/>
        </p:nvSpPr>
        <p:spPr>
          <a:xfrm>
            <a:off x="2380525" y="557581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9" name="Smiley Face 538"/>
          <p:cNvSpPr/>
          <p:nvPr/>
        </p:nvSpPr>
        <p:spPr>
          <a:xfrm>
            <a:off x="7906703" y="5504746"/>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0" name="Smiley Face 539"/>
          <p:cNvSpPr/>
          <p:nvPr/>
        </p:nvSpPr>
        <p:spPr>
          <a:xfrm>
            <a:off x="272690" y="5593260"/>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4" name="Oval 443"/>
          <p:cNvSpPr/>
          <p:nvPr/>
        </p:nvSpPr>
        <p:spPr>
          <a:xfrm>
            <a:off x="-943583" y="3800898"/>
            <a:ext cx="9430989" cy="3803836"/>
          </a:xfrm>
          <a:prstGeom prst="ellipse">
            <a:avLst/>
          </a:prstGeom>
          <a:gradFill>
            <a:gsLst>
              <a:gs pos="71000">
                <a:srgbClr val="03D4A8">
                  <a:lumMod val="79000"/>
                  <a:alpha val="5000"/>
                </a:srgbClr>
              </a:gs>
              <a:gs pos="2000">
                <a:srgbClr val="21D6E0"/>
              </a:gs>
              <a:gs pos="91000">
                <a:srgbClr val="0087E6"/>
              </a:gs>
              <a:gs pos="100000">
                <a:srgbClr val="005CBF"/>
              </a:gs>
            </a:gsLst>
            <a:lin ang="5400000" scaled="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838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54594AC-33D8-4D6F-BD5F-9F22FF66095C}"/>
              </a:ext>
            </a:extLst>
          </p:cNvPr>
          <p:cNvSpPr/>
          <p:nvPr/>
        </p:nvSpPr>
        <p:spPr>
          <a:xfrm>
            <a:off x="15770" y="0"/>
            <a:ext cx="12192000" cy="3666302"/>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32-Point Star 74"/>
          <p:cNvSpPr/>
          <p:nvPr/>
        </p:nvSpPr>
        <p:spPr>
          <a:xfrm rot="256458">
            <a:off x="5532226" y="-117141"/>
            <a:ext cx="3034463" cy="2919059"/>
          </a:xfrm>
          <a:prstGeom prst="star32">
            <a:avLst>
              <a:gd name="adj" fmla="val 45720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907A1284-10C3-4AEE-9240-22A398DE2CA4}"/>
              </a:ext>
            </a:extLst>
          </p:cNvPr>
          <p:cNvSpPr/>
          <p:nvPr/>
        </p:nvSpPr>
        <p:spPr>
          <a:xfrm>
            <a:off x="6406669" y="1853169"/>
            <a:ext cx="914400" cy="1978579"/>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 xmlns:a16="http://schemas.microsoft.com/office/drawing/2014/main" id="{5F7D2409-D9BB-4AD4-AF03-F23BD085888F}"/>
              </a:ext>
            </a:extLst>
          </p:cNvPr>
          <p:cNvSpPr/>
          <p:nvPr/>
        </p:nvSpPr>
        <p:spPr>
          <a:xfrm>
            <a:off x="3307167" y="2223977"/>
            <a:ext cx="914400" cy="150652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 xmlns:a16="http://schemas.microsoft.com/office/drawing/2014/main" id="{21D12823-A990-47F9-806D-5FBBD3614DA4}"/>
              </a:ext>
            </a:extLst>
          </p:cNvPr>
          <p:cNvSpPr/>
          <p:nvPr/>
        </p:nvSpPr>
        <p:spPr>
          <a:xfrm>
            <a:off x="7583671" y="2766201"/>
            <a:ext cx="914400" cy="131581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8D58CC6D-7116-4953-9957-279B9914E09C}"/>
              </a:ext>
            </a:extLst>
          </p:cNvPr>
          <p:cNvSpPr/>
          <p:nvPr/>
        </p:nvSpPr>
        <p:spPr>
          <a:xfrm>
            <a:off x="1512932" y="3424109"/>
            <a:ext cx="914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 xmlns:a16="http://schemas.microsoft.com/office/drawing/2014/main" id="{8BD529DC-80BC-4269-9EC1-EB4103B64CB4}"/>
              </a:ext>
            </a:extLst>
          </p:cNvPr>
          <p:cNvSpPr/>
          <p:nvPr/>
        </p:nvSpPr>
        <p:spPr>
          <a:xfrm>
            <a:off x="9508161" y="2018414"/>
            <a:ext cx="1755262" cy="1998921"/>
          </a:xfrm>
          <a:prstGeom prst="rect">
            <a:avLst/>
          </a:prstGeom>
          <a:solidFill>
            <a:srgbClr val="FFF6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 xmlns:a16="http://schemas.microsoft.com/office/drawing/2014/main" id="{895299FE-A35B-41A2-B1A9-CC93C85E2333}"/>
              </a:ext>
            </a:extLst>
          </p:cNvPr>
          <p:cNvSpPr/>
          <p:nvPr/>
        </p:nvSpPr>
        <p:spPr>
          <a:xfrm>
            <a:off x="4537442" y="2071577"/>
            <a:ext cx="1347677" cy="1630247"/>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 xmlns:a16="http://schemas.microsoft.com/office/drawing/2014/main" id="{2B5A25F4-FA10-44EA-BD26-92D798BC68DC}"/>
              </a:ext>
            </a:extLst>
          </p:cNvPr>
          <p:cNvSpPr/>
          <p:nvPr/>
        </p:nvSpPr>
        <p:spPr>
          <a:xfrm>
            <a:off x="0" y="3156098"/>
            <a:ext cx="914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 xmlns:a16="http://schemas.microsoft.com/office/drawing/2014/main" id="{BBD939B5-FA47-4D7C-8F34-26A25DC8D7E6}"/>
              </a:ext>
            </a:extLst>
          </p:cNvPr>
          <p:cNvSpPr/>
          <p:nvPr/>
        </p:nvSpPr>
        <p:spPr>
          <a:xfrm>
            <a:off x="4381271" y="2756491"/>
            <a:ext cx="1081644" cy="945333"/>
          </a:xfrm>
          <a:prstGeom prst="rect">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 xmlns:a16="http://schemas.microsoft.com/office/drawing/2014/main" id="{E6030408-B298-4836-87B2-B0F4DB76231E}"/>
              </a:ext>
            </a:extLst>
          </p:cNvPr>
          <p:cNvSpPr/>
          <p:nvPr/>
        </p:nvSpPr>
        <p:spPr>
          <a:xfrm>
            <a:off x="1490537" y="2870792"/>
            <a:ext cx="914400" cy="914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 xmlns:a16="http://schemas.microsoft.com/office/drawing/2014/main" id="{D45EFE2A-F78A-45F9-AB5A-B225DB96D8AF}"/>
              </a:ext>
            </a:extLst>
          </p:cNvPr>
          <p:cNvSpPr/>
          <p:nvPr/>
        </p:nvSpPr>
        <p:spPr>
          <a:xfrm>
            <a:off x="1982076" y="3298751"/>
            <a:ext cx="914400" cy="47353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 xmlns:a16="http://schemas.microsoft.com/office/drawing/2014/main" id="{F72015CC-B1CE-47DC-8233-9CAC89D67E05}"/>
              </a:ext>
            </a:extLst>
          </p:cNvPr>
          <p:cNvSpPr/>
          <p:nvPr/>
        </p:nvSpPr>
        <p:spPr>
          <a:xfrm>
            <a:off x="2731891" y="3069266"/>
            <a:ext cx="914400" cy="686685"/>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 xmlns:a16="http://schemas.microsoft.com/office/drawing/2014/main" id="{0FC3797A-8B26-4237-B022-3245BD3ED217}"/>
              </a:ext>
            </a:extLst>
          </p:cNvPr>
          <p:cNvSpPr/>
          <p:nvPr/>
        </p:nvSpPr>
        <p:spPr>
          <a:xfrm>
            <a:off x="9690249" y="3281917"/>
            <a:ext cx="914400" cy="914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 xmlns:a16="http://schemas.microsoft.com/office/drawing/2014/main" id="{5B47D21B-1460-434C-89AF-8A9A7CCDB640}"/>
              </a:ext>
            </a:extLst>
          </p:cNvPr>
          <p:cNvSpPr/>
          <p:nvPr/>
        </p:nvSpPr>
        <p:spPr>
          <a:xfrm>
            <a:off x="8610598" y="3030280"/>
            <a:ext cx="914400" cy="9144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 xmlns:a16="http://schemas.microsoft.com/office/drawing/2014/main" id="{DF118E46-D80F-4B68-847C-8A24537869BA}"/>
              </a:ext>
            </a:extLst>
          </p:cNvPr>
          <p:cNvSpPr/>
          <p:nvPr/>
        </p:nvSpPr>
        <p:spPr>
          <a:xfrm>
            <a:off x="5612878" y="2988635"/>
            <a:ext cx="914400" cy="914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 xmlns:a16="http://schemas.microsoft.com/office/drawing/2014/main" id="{6A924EDB-49D0-4944-85C9-868AE8DB22C9}"/>
              </a:ext>
            </a:extLst>
          </p:cNvPr>
          <p:cNvSpPr/>
          <p:nvPr/>
        </p:nvSpPr>
        <p:spPr>
          <a:xfrm>
            <a:off x="7954705" y="3398911"/>
            <a:ext cx="914400" cy="914400"/>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 xmlns:a16="http://schemas.microsoft.com/office/drawing/2014/main" id="{ABEE745A-33D0-4AE7-B201-B3A0B69D4C6D}"/>
              </a:ext>
            </a:extLst>
          </p:cNvPr>
          <p:cNvSpPr/>
          <p:nvPr/>
        </p:nvSpPr>
        <p:spPr>
          <a:xfrm>
            <a:off x="7096345" y="3007686"/>
            <a:ext cx="914400" cy="1203694"/>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 xmlns:a16="http://schemas.microsoft.com/office/drawing/2014/main" id="{6F498805-CFC5-4F3D-AE9B-A70C1AE764BD}"/>
              </a:ext>
            </a:extLst>
          </p:cNvPr>
          <p:cNvSpPr/>
          <p:nvPr/>
        </p:nvSpPr>
        <p:spPr>
          <a:xfrm>
            <a:off x="9161721" y="2466753"/>
            <a:ext cx="914400" cy="1577164"/>
          </a:xfrm>
          <a:prstGeom prst="rect">
            <a:avLst/>
          </a:prstGeom>
          <a:solidFill>
            <a:schemeClr val="accent6">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 xmlns:a16="http://schemas.microsoft.com/office/drawing/2014/main" id="{08A0FC9E-E2D0-4533-8B1D-0C020D8B2273}"/>
              </a:ext>
            </a:extLst>
          </p:cNvPr>
          <p:cNvSpPr/>
          <p:nvPr/>
        </p:nvSpPr>
        <p:spPr>
          <a:xfrm>
            <a:off x="750922" y="1863319"/>
            <a:ext cx="914400" cy="201039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 xmlns:a16="http://schemas.microsoft.com/office/drawing/2014/main" id="{4C6E6661-BF75-48D1-8E2A-BD533D0EA5FC}"/>
              </a:ext>
            </a:extLst>
          </p:cNvPr>
          <p:cNvSpPr/>
          <p:nvPr/>
        </p:nvSpPr>
        <p:spPr>
          <a:xfrm>
            <a:off x="11015330" y="3156098"/>
            <a:ext cx="1162493" cy="914400"/>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 xmlns:a16="http://schemas.microsoft.com/office/drawing/2014/main" id="{B046072E-0AA6-446A-9F28-B97CFC658A4B}"/>
              </a:ext>
            </a:extLst>
          </p:cNvPr>
          <p:cNvSpPr/>
          <p:nvPr/>
        </p:nvSpPr>
        <p:spPr>
          <a:xfrm>
            <a:off x="18243" y="4825312"/>
            <a:ext cx="12177823" cy="200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 xmlns:a16="http://schemas.microsoft.com/office/drawing/2014/main" id="{AE2ECA97-1335-4C59-B746-183FC7F37CD2}"/>
              </a:ext>
            </a:extLst>
          </p:cNvPr>
          <p:cNvSpPr/>
          <p:nvPr/>
        </p:nvSpPr>
        <p:spPr>
          <a:xfrm>
            <a:off x="1137437" y="2223977"/>
            <a:ext cx="628449" cy="160287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 xmlns:a16="http://schemas.microsoft.com/office/drawing/2014/main" id="{9EBCF908-7082-4B61-8D2A-2551A5398D90}"/>
              </a:ext>
            </a:extLst>
          </p:cNvPr>
          <p:cNvSpPr/>
          <p:nvPr/>
        </p:nvSpPr>
        <p:spPr>
          <a:xfrm>
            <a:off x="3184895" y="1417638"/>
            <a:ext cx="914400" cy="229135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 xmlns:a16="http://schemas.microsoft.com/office/drawing/2014/main" id="{5F7FAAB8-E3F4-4C4A-A8E7-782A4E9E2956}"/>
              </a:ext>
            </a:extLst>
          </p:cNvPr>
          <p:cNvSpPr/>
          <p:nvPr/>
        </p:nvSpPr>
        <p:spPr>
          <a:xfrm>
            <a:off x="6251495" y="3538465"/>
            <a:ext cx="1599316" cy="9144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 xmlns:a16="http://schemas.microsoft.com/office/drawing/2014/main" id="{2ACC0D20-D1CB-40FD-A6E8-296BE16AAA0A}"/>
              </a:ext>
            </a:extLst>
          </p:cNvPr>
          <p:cNvSpPr/>
          <p:nvPr/>
        </p:nvSpPr>
        <p:spPr>
          <a:xfrm>
            <a:off x="8498071" y="3624817"/>
            <a:ext cx="914400" cy="155460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 xmlns:a16="http://schemas.microsoft.com/office/drawing/2014/main" id="{34347EF0-048B-401A-9F9C-6C22B23A1135}"/>
              </a:ext>
            </a:extLst>
          </p:cNvPr>
          <p:cNvSpPr/>
          <p:nvPr/>
        </p:nvSpPr>
        <p:spPr>
          <a:xfrm>
            <a:off x="7689774" y="3866301"/>
            <a:ext cx="1365844" cy="160769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 xmlns:a16="http://schemas.microsoft.com/office/drawing/2014/main" id="{5800EAB7-8911-462E-BC24-AA97B994A0D1}"/>
              </a:ext>
            </a:extLst>
          </p:cNvPr>
          <p:cNvSpPr/>
          <p:nvPr/>
        </p:nvSpPr>
        <p:spPr>
          <a:xfrm>
            <a:off x="9267824" y="3811330"/>
            <a:ext cx="914400" cy="9144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 xmlns:a16="http://schemas.microsoft.com/office/drawing/2014/main" id="{B8EB44FD-5929-41B2-A12C-8C0B403B0AA6}"/>
              </a:ext>
            </a:extLst>
          </p:cNvPr>
          <p:cNvSpPr/>
          <p:nvPr/>
        </p:nvSpPr>
        <p:spPr>
          <a:xfrm>
            <a:off x="10418573" y="3708991"/>
            <a:ext cx="914400" cy="204942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 xmlns:a16="http://schemas.microsoft.com/office/drawing/2014/main" id="{77FF1D9B-B84E-4197-8FB1-234DA80901EF}"/>
              </a:ext>
            </a:extLst>
          </p:cNvPr>
          <p:cNvSpPr/>
          <p:nvPr/>
        </p:nvSpPr>
        <p:spPr>
          <a:xfrm>
            <a:off x="8721833" y="4570590"/>
            <a:ext cx="1922723" cy="1181099"/>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8610598" y="40261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35655" y="2833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051153" y="2369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85119" y="3255335"/>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9596061" y="2717388"/>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596376" y="293716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9835917"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8287551" y="41850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7203553"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6672778" y="25215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5214098" y="320056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10487602" y="2576301"/>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7813153" y="31311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8117953" y="34359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flipH="1">
            <a:off x="7295992" y="3933641"/>
            <a:ext cx="88772" cy="140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8422753" y="3740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9138861" y="4032642"/>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29243" y="4127913"/>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10980001" y="5542499"/>
            <a:ext cx="45719" cy="4571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912328" y="3220417"/>
            <a:ext cx="141880" cy="1698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1530071" y="29416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2809118" y="3476441"/>
            <a:ext cx="92553" cy="1217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2020539" y="3025123"/>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834871" y="32553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914400" y="3772281"/>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2139671" y="3551274"/>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1281423" y="3359727"/>
            <a:ext cx="172678"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10792402" y="2881101"/>
            <a:ext cx="210458" cy="560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4800875" y="3281917"/>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3739768" y="2546274"/>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0897631" y="257630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1596576" y="4074208"/>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11454696" y="340024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1667904" y="44001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9019840" y="4927466"/>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295992" y="3136868"/>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p:cNvSpPr/>
          <p:nvPr/>
        </p:nvSpPr>
        <p:spPr>
          <a:xfrm flipH="1">
            <a:off x="914400" y="25380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flipH="1">
            <a:off x="5299642" y="250132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p:cNvSpPr/>
          <p:nvPr/>
        </p:nvSpPr>
        <p:spPr>
          <a:xfrm flipH="1">
            <a:off x="5604441" y="2815014"/>
            <a:ext cx="208965" cy="10893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p:cNvSpPr/>
          <p:nvPr/>
        </p:nvSpPr>
        <p:spPr>
          <a:xfrm>
            <a:off x="9771321" y="33529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25729" y="3200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1512932" y="2494561"/>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692" y="3131127"/>
            <a:ext cx="752614" cy="75463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 xmlns:a16="http://schemas.microsoft.com/office/drawing/2014/main" id="{0E38B765-40CD-4561-BB2D-A9B49C6B088C}"/>
              </a:ext>
            </a:extLst>
          </p:cNvPr>
          <p:cNvSpPr/>
          <p:nvPr/>
        </p:nvSpPr>
        <p:spPr>
          <a:xfrm>
            <a:off x="-6887" y="3609533"/>
            <a:ext cx="1219210" cy="311206"/>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flipH="1">
            <a:off x="385872" y="3219087"/>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flipH="1">
            <a:off x="1524000" y="31476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flipH="1">
            <a:off x="1828800" y="3452456"/>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p:cNvSpPr/>
          <p:nvPr/>
        </p:nvSpPr>
        <p:spPr>
          <a:xfrm>
            <a:off x="9681232" y="2231227"/>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3331863" y="18632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Rectangle 147"/>
          <p:cNvSpPr/>
          <p:nvPr/>
        </p:nvSpPr>
        <p:spPr>
          <a:xfrm>
            <a:off x="11866100" y="4120117"/>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3557519" y="3386065"/>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11972704" y="4704908"/>
            <a:ext cx="14188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7522317" y="3625624"/>
            <a:ext cx="149947"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8992824" y="3223437"/>
            <a:ext cx="149947" cy="152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p:cNvSpPr/>
          <p:nvPr/>
        </p:nvSpPr>
        <p:spPr>
          <a:xfrm>
            <a:off x="2961518" y="3628841"/>
            <a:ext cx="92553" cy="12179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p:cNvSpPr/>
          <p:nvPr/>
        </p:nvSpPr>
        <p:spPr>
          <a:xfrm>
            <a:off x="6488790" y="3692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p:cNvSpPr/>
          <p:nvPr/>
        </p:nvSpPr>
        <p:spPr>
          <a:xfrm>
            <a:off x="7813153" y="4065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p:cNvSpPr/>
          <p:nvPr/>
        </p:nvSpPr>
        <p:spPr>
          <a:xfrm>
            <a:off x="6711089" y="3179941"/>
            <a:ext cx="152780" cy="151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Rectangle 158"/>
          <p:cNvSpPr/>
          <p:nvPr/>
        </p:nvSpPr>
        <p:spPr>
          <a:xfrm>
            <a:off x="10850460" y="4476308"/>
            <a:ext cx="175260" cy="1178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Rectangle 159"/>
          <p:cNvSpPr/>
          <p:nvPr/>
        </p:nvSpPr>
        <p:spPr>
          <a:xfrm>
            <a:off x="10655066" y="2265540"/>
            <a:ext cx="14188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160"/>
          <p:cNvSpPr/>
          <p:nvPr/>
        </p:nvSpPr>
        <p:spPr>
          <a:xfrm>
            <a:off x="4817707" y="2501325"/>
            <a:ext cx="141880" cy="135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Rectangle 161"/>
          <p:cNvSpPr/>
          <p:nvPr/>
        </p:nvSpPr>
        <p:spPr>
          <a:xfrm>
            <a:off x="3497756" y="2071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p:cNvSpPr/>
          <p:nvPr/>
        </p:nvSpPr>
        <p:spPr>
          <a:xfrm>
            <a:off x="9946753" y="5264727"/>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169"/>
          <p:cNvSpPr/>
          <p:nvPr/>
        </p:nvSpPr>
        <p:spPr>
          <a:xfrm>
            <a:off x="11025720" y="5045914"/>
            <a:ext cx="45719" cy="9762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p:cNvSpPr/>
          <p:nvPr/>
        </p:nvSpPr>
        <p:spPr>
          <a:xfrm>
            <a:off x="6945990" y="41493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p:cNvSpPr/>
          <p:nvPr/>
        </p:nvSpPr>
        <p:spPr>
          <a:xfrm>
            <a:off x="10147448" y="22655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3746595" y="297266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p:cNvSpPr/>
          <p:nvPr/>
        </p:nvSpPr>
        <p:spPr>
          <a:xfrm>
            <a:off x="9383629" y="334411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p:cNvSpPr/>
          <p:nvPr/>
        </p:nvSpPr>
        <p:spPr>
          <a:xfrm>
            <a:off x="6027364" y="322198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p:cNvSpPr/>
          <p:nvPr/>
        </p:nvSpPr>
        <p:spPr>
          <a:xfrm>
            <a:off x="9441264" y="41493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177"/>
          <p:cNvSpPr/>
          <p:nvPr/>
        </p:nvSpPr>
        <p:spPr>
          <a:xfrm>
            <a:off x="6967030" y="2735466"/>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p:cNvSpPr/>
          <p:nvPr/>
        </p:nvSpPr>
        <p:spPr>
          <a:xfrm>
            <a:off x="8012790" y="52161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p:cNvSpPr/>
          <p:nvPr/>
        </p:nvSpPr>
        <p:spPr>
          <a:xfrm>
            <a:off x="11543468" y="5036127"/>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784079" y="430854"/>
            <a:ext cx="10571998" cy="756440"/>
          </a:xfrm>
        </p:spPr>
        <p:txBody>
          <a:bodyPr/>
          <a:lstStyle/>
          <a:p>
            <a:r>
              <a:rPr lang="en-GB" dirty="0">
                <a:solidFill>
                  <a:schemeClr val="bg1">
                    <a:lumMod val="95000"/>
                    <a:lumOff val="5000"/>
                  </a:schemeClr>
                </a:solidFill>
              </a:rPr>
              <a:t>We are a city of occupational therapists...</a:t>
            </a:r>
          </a:p>
        </p:txBody>
      </p:sp>
      <p:sp>
        <p:nvSpPr>
          <p:cNvPr id="184" name="Rectangle 183"/>
          <p:cNvSpPr/>
          <p:nvPr/>
        </p:nvSpPr>
        <p:spPr>
          <a:xfrm>
            <a:off x="8354310" y="4928194"/>
            <a:ext cx="283760" cy="152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ectangle 184"/>
          <p:cNvSpPr/>
          <p:nvPr/>
        </p:nvSpPr>
        <p:spPr>
          <a:xfrm>
            <a:off x="5644058" y="2315095"/>
            <a:ext cx="71328" cy="15916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p:cNvSpPr/>
          <p:nvPr/>
        </p:nvSpPr>
        <p:spPr>
          <a:xfrm>
            <a:off x="1337953" y="24659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p:cNvSpPr/>
          <p:nvPr/>
        </p:nvSpPr>
        <p:spPr>
          <a:xfrm>
            <a:off x="6718829" y="2144394"/>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p:cNvSpPr/>
          <p:nvPr/>
        </p:nvSpPr>
        <p:spPr>
          <a:xfrm>
            <a:off x="4128987" y="3031343"/>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p:cNvSpPr/>
          <p:nvPr/>
        </p:nvSpPr>
        <p:spPr>
          <a:xfrm>
            <a:off x="5045904" y="28811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p:cNvSpPr/>
          <p:nvPr/>
        </p:nvSpPr>
        <p:spPr>
          <a:xfrm>
            <a:off x="10299849" y="2869483"/>
            <a:ext cx="141880" cy="17382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p:cNvSpPr/>
          <p:nvPr/>
        </p:nvSpPr>
        <p:spPr>
          <a:xfrm>
            <a:off x="7003072" y="3643587"/>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p:cNvSpPr/>
          <p:nvPr/>
        </p:nvSpPr>
        <p:spPr>
          <a:xfrm>
            <a:off x="7328097" y="3338301"/>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p:cNvSpPr/>
          <p:nvPr/>
        </p:nvSpPr>
        <p:spPr>
          <a:xfrm>
            <a:off x="10244933" y="3451552"/>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p:cNvSpPr/>
          <p:nvPr/>
        </p:nvSpPr>
        <p:spPr>
          <a:xfrm>
            <a:off x="10604649" y="3174283"/>
            <a:ext cx="141880" cy="1738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p:cNvSpPr/>
          <p:nvPr/>
        </p:nvSpPr>
        <p:spPr>
          <a:xfrm>
            <a:off x="10487602" y="3946731"/>
            <a:ext cx="202688" cy="987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p:cNvSpPr/>
          <p:nvPr/>
        </p:nvSpPr>
        <p:spPr>
          <a:xfrm>
            <a:off x="10781162" y="3479083"/>
            <a:ext cx="141880" cy="17382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10992070"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p:cNvSpPr/>
          <p:nvPr/>
        </p:nvSpPr>
        <p:spPr>
          <a:xfrm>
            <a:off x="10826691" y="5003666"/>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p:cNvSpPr/>
          <p:nvPr/>
        </p:nvSpPr>
        <p:spPr>
          <a:xfrm>
            <a:off x="11519049" y="4088683"/>
            <a:ext cx="141880" cy="1738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p:cNvSpPr/>
          <p:nvPr/>
        </p:nvSpPr>
        <p:spPr>
          <a:xfrm>
            <a:off x="6526467" y="2777075"/>
            <a:ext cx="283760" cy="152400"/>
          </a:xfrm>
          <a:prstGeom prst="rect">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p:cNvSpPr/>
          <p:nvPr/>
        </p:nvSpPr>
        <p:spPr>
          <a:xfrm>
            <a:off x="8270353" y="45225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p:cNvSpPr/>
          <p:nvPr/>
        </p:nvSpPr>
        <p:spPr>
          <a:xfrm>
            <a:off x="11519049" y="4744444"/>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p:cNvSpPr/>
          <p:nvPr/>
        </p:nvSpPr>
        <p:spPr>
          <a:xfrm>
            <a:off x="8879953" y="5132111"/>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p:cNvSpPr/>
          <p:nvPr/>
        </p:nvSpPr>
        <p:spPr>
          <a:xfrm>
            <a:off x="7857052" y="4953726"/>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p:cNvSpPr/>
          <p:nvPr/>
        </p:nvSpPr>
        <p:spPr>
          <a:xfrm>
            <a:off x="9337153" y="558931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p:cNvSpPr/>
          <p:nvPr/>
        </p:nvSpPr>
        <p:spPr>
          <a:xfrm>
            <a:off x="10796946" y="5298268"/>
            <a:ext cx="283760" cy="152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p:cNvSpPr/>
          <p:nvPr/>
        </p:nvSpPr>
        <p:spPr>
          <a:xfrm>
            <a:off x="1365329" y="198877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3" name="Rectangle 212"/>
          <p:cNvSpPr/>
          <p:nvPr/>
        </p:nvSpPr>
        <p:spPr>
          <a:xfrm>
            <a:off x="4783043" y="222376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4" name="Rectangle 213"/>
          <p:cNvSpPr/>
          <p:nvPr/>
        </p:nvSpPr>
        <p:spPr>
          <a:xfrm>
            <a:off x="3789063" y="2320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5" name="Rectangle 214"/>
          <p:cNvSpPr/>
          <p:nvPr/>
        </p:nvSpPr>
        <p:spPr>
          <a:xfrm>
            <a:off x="6919328" y="21548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6" name="Rectangle 215"/>
          <p:cNvSpPr/>
          <p:nvPr/>
        </p:nvSpPr>
        <p:spPr>
          <a:xfrm>
            <a:off x="2955951" y="3110711"/>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7" name="Rectangle 216"/>
          <p:cNvSpPr/>
          <p:nvPr/>
        </p:nvSpPr>
        <p:spPr>
          <a:xfrm>
            <a:off x="7872729" y="2860964"/>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8" name="Rectangle 217"/>
          <p:cNvSpPr/>
          <p:nvPr/>
        </p:nvSpPr>
        <p:spPr>
          <a:xfrm>
            <a:off x="7643176" y="3289913"/>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9" name="Rectangle 218"/>
          <p:cNvSpPr/>
          <p:nvPr/>
        </p:nvSpPr>
        <p:spPr>
          <a:xfrm>
            <a:off x="4551063" y="3082422"/>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1" name="Rectangle 220"/>
          <p:cNvSpPr/>
          <p:nvPr/>
        </p:nvSpPr>
        <p:spPr>
          <a:xfrm>
            <a:off x="1225882" y="294199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Rectangle 221"/>
          <p:cNvSpPr/>
          <p:nvPr/>
        </p:nvSpPr>
        <p:spPr>
          <a:xfrm>
            <a:off x="5201726" y="224422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Rectangle 222"/>
          <p:cNvSpPr/>
          <p:nvPr/>
        </p:nvSpPr>
        <p:spPr>
          <a:xfrm>
            <a:off x="3235627" y="2348925"/>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Rectangle 224"/>
          <p:cNvSpPr/>
          <p:nvPr/>
        </p:nvSpPr>
        <p:spPr>
          <a:xfrm>
            <a:off x="3331863" y="271903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p:cNvSpPr/>
          <p:nvPr/>
        </p:nvSpPr>
        <p:spPr>
          <a:xfrm>
            <a:off x="924362" y="4052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p:cNvSpPr/>
          <p:nvPr/>
        </p:nvSpPr>
        <p:spPr>
          <a:xfrm>
            <a:off x="9596061" y="305492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Rectangle 227"/>
          <p:cNvSpPr/>
          <p:nvPr/>
        </p:nvSpPr>
        <p:spPr>
          <a:xfrm>
            <a:off x="4716956" y="3290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Rectangle 228"/>
          <p:cNvSpPr/>
          <p:nvPr/>
        </p:nvSpPr>
        <p:spPr>
          <a:xfrm>
            <a:off x="9270591" y="2681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Rectangle 229"/>
          <p:cNvSpPr/>
          <p:nvPr/>
        </p:nvSpPr>
        <p:spPr>
          <a:xfrm>
            <a:off x="5021756" y="35955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Rectangle 232"/>
          <p:cNvSpPr/>
          <p:nvPr/>
        </p:nvSpPr>
        <p:spPr>
          <a:xfrm>
            <a:off x="9539352" y="489684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Rectangle 235"/>
          <p:cNvSpPr/>
          <p:nvPr/>
        </p:nvSpPr>
        <p:spPr>
          <a:xfrm>
            <a:off x="5835085" y="3416833"/>
            <a:ext cx="283760" cy="152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Rectangle 236"/>
          <p:cNvSpPr/>
          <p:nvPr/>
        </p:nvSpPr>
        <p:spPr>
          <a:xfrm>
            <a:off x="10124589" y="25703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Rectangle 237"/>
          <p:cNvSpPr/>
          <p:nvPr/>
        </p:nvSpPr>
        <p:spPr>
          <a:xfrm>
            <a:off x="6484564" y="36791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Rectangle 238"/>
          <p:cNvSpPr/>
          <p:nvPr/>
        </p:nvSpPr>
        <p:spPr>
          <a:xfrm>
            <a:off x="7898991" y="4691054"/>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Rectangle 239"/>
          <p:cNvSpPr/>
          <p:nvPr/>
        </p:nvSpPr>
        <p:spPr>
          <a:xfrm>
            <a:off x="9447133" y="3873715"/>
            <a:ext cx="283760" cy="1524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Rectangle 240"/>
          <p:cNvSpPr/>
          <p:nvPr/>
        </p:nvSpPr>
        <p:spPr>
          <a:xfrm>
            <a:off x="9429348" y="4414911"/>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Rectangle 241"/>
          <p:cNvSpPr/>
          <p:nvPr/>
        </p:nvSpPr>
        <p:spPr>
          <a:xfrm>
            <a:off x="7094164" y="42887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Rectangle 242"/>
          <p:cNvSpPr/>
          <p:nvPr/>
        </p:nvSpPr>
        <p:spPr>
          <a:xfrm>
            <a:off x="10532363" y="4301739"/>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Rectangle 243"/>
          <p:cNvSpPr/>
          <p:nvPr/>
        </p:nvSpPr>
        <p:spPr>
          <a:xfrm>
            <a:off x="7398964" y="4593588"/>
            <a:ext cx="283760" cy="152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Rectangle 244"/>
          <p:cNvSpPr/>
          <p:nvPr/>
        </p:nvSpPr>
        <p:spPr>
          <a:xfrm>
            <a:off x="10933295" y="473235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6" name="Rectangle 245"/>
          <p:cNvSpPr/>
          <p:nvPr/>
        </p:nvSpPr>
        <p:spPr>
          <a:xfrm>
            <a:off x="11827228" y="3386065"/>
            <a:ext cx="177544"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7" name="Rectangle 246"/>
          <p:cNvSpPr/>
          <p:nvPr/>
        </p:nvSpPr>
        <p:spPr>
          <a:xfrm>
            <a:off x="11759496" y="3705041"/>
            <a:ext cx="177544" cy="152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0" name="Rectangle 249"/>
          <p:cNvSpPr/>
          <p:nvPr/>
        </p:nvSpPr>
        <p:spPr>
          <a:xfrm>
            <a:off x="2390549" y="3538776"/>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miley Face 2"/>
          <p:cNvSpPr/>
          <p:nvPr/>
        </p:nvSpPr>
        <p:spPr>
          <a:xfrm>
            <a:off x="2462131" y="489651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4" name="Straight Connector 93"/>
          <p:cNvCxnSpPr>
            <a:stCxn id="3" idx="4"/>
          </p:cNvCxnSpPr>
          <p:nvPr/>
        </p:nvCxnSpPr>
        <p:spPr>
          <a:xfrm flipH="1">
            <a:off x="2462131" y="5089571"/>
            <a:ext cx="143570" cy="16879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3044723" y="5927208"/>
            <a:ext cx="88772" cy="84396"/>
          </a:xfrm>
          <a:prstGeom prst="line">
            <a:avLst/>
          </a:prstGeom>
        </p:spPr>
        <p:style>
          <a:lnRef idx="1">
            <a:schemeClr val="accent1"/>
          </a:lnRef>
          <a:fillRef idx="0">
            <a:schemeClr val="accent1"/>
          </a:fillRef>
          <a:effectRef idx="0">
            <a:schemeClr val="accent1"/>
          </a:effectRef>
          <a:fontRef idx="minor">
            <a:schemeClr val="tx1"/>
          </a:fontRef>
        </p:style>
      </p:cxnSp>
      <p:sp>
        <p:nvSpPr>
          <p:cNvPr id="283" name="Smiley Face 282"/>
          <p:cNvSpPr/>
          <p:nvPr/>
        </p:nvSpPr>
        <p:spPr>
          <a:xfrm>
            <a:off x="2648870" y="418418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4" name="Smiley Face 283"/>
          <p:cNvSpPr/>
          <p:nvPr/>
        </p:nvSpPr>
        <p:spPr>
          <a:xfrm>
            <a:off x="2865031" y="43691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5" name="Smiley Face 284"/>
          <p:cNvSpPr/>
          <p:nvPr/>
        </p:nvSpPr>
        <p:spPr>
          <a:xfrm>
            <a:off x="2862148" y="421975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6" name="Smiley Face 285"/>
          <p:cNvSpPr/>
          <p:nvPr/>
        </p:nvSpPr>
        <p:spPr>
          <a:xfrm>
            <a:off x="2745217" y="40492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7" name="Smiley Face 286"/>
          <p:cNvSpPr/>
          <p:nvPr/>
        </p:nvSpPr>
        <p:spPr>
          <a:xfrm>
            <a:off x="3521745" y="6484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8" name="Smiley Face 287"/>
          <p:cNvSpPr/>
          <p:nvPr/>
        </p:nvSpPr>
        <p:spPr>
          <a:xfrm>
            <a:off x="2089617" y="50018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9" name="Smiley Face 288"/>
          <p:cNvSpPr/>
          <p:nvPr/>
        </p:nvSpPr>
        <p:spPr>
          <a:xfrm>
            <a:off x="704823" y="40643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0" name="Smiley Face 289"/>
          <p:cNvSpPr/>
          <p:nvPr/>
        </p:nvSpPr>
        <p:spPr>
          <a:xfrm>
            <a:off x="2655938" y="46293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1" name="Smiley Face 290"/>
          <p:cNvSpPr/>
          <p:nvPr/>
        </p:nvSpPr>
        <p:spPr>
          <a:xfrm>
            <a:off x="4707759" y="63173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2" name="Smiley Face 291"/>
          <p:cNvSpPr/>
          <p:nvPr/>
        </p:nvSpPr>
        <p:spPr>
          <a:xfrm>
            <a:off x="4639473" y="64718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3" name="Smiley Face 292"/>
          <p:cNvSpPr/>
          <p:nvPr/>
        </p:nvSpPr>
        <p:spPr>
          <a:xfrm>
            <a:off x="4726324" y="54208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4" name="Smiley Face 293"/>
          <p:cNvSpPr/>
          <p:nvPr/>
        </p:nvSpPr>
        <p:spPr>
          <a:xfrm>
            <a:off x="2690005" y="482387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5" name="Smiley Face 294"/>
          <p:cNvSpPr/>
          <p:nvPr/>
        </p:nvSpPr>
        <p:spPr>
          <a:xfrm>
            <a:off x="4799185" y="620916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6" name="Smiley Face 295"/>
          <p:cNvSpPr/>
          <p:nvPr/>
        </p:nvSpPr>
        <p:spPr>
          <a:xfrm>
            <a:off x="3759356" y="60163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7" name="Smiley Face 296"/>
          <p:cNvSpPr/>
          <p:nvPr/>
        </p:nvSpPr>
        <p:spPr>
          <a:xfrm>
            <a:off x="2510233" y="502308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8" name="Smiley Face 297"/>
          <p:cNvSpPr/>
          <p:nvPr/>
        </p:nvSpPr>
        <p:spPr>
          <a:xfrm>
            <a:off x="4434828" y="447745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9" name="Smiley Face 298"/>
          <p:cNvSpPr/>
          <p:nvPr/>
        </p:nvSpPr>
        <p:spPr>
          <a:xfrm>
            <a:off x="444521" y="420100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0" name="Smiley Face 299"/>
          <p:cNvSpPr/>
          <p:nvPr/>
        </p:nvSpPr>
        <p:spPr>
          <a:xfrm>
            <a:off x="4416419" y="581063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1" name="Smiley Face 300"/>
          <p:cNvSpPr/>
          <p:nvPr/>
        </p:nvSpPr>
        <p:spPr>
          <a:xfrm>
            <a:off x="2918813" y="488924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2" name="Smiley Face 301"/>
          <p:cNvSpPr/>
          <p:nvPr/>
        </p:nvSpPr>
        <p:spPr>
          <a:xfrm>
            <a:off x="2759346" y="503224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3" name="Smiley Face 302"/>
          <p:cNvSpPr/>
          <p:nvPr/>
        </p:nvSpPr>
        <p:spPr>
          <a:xfrm>
            <a:off x="4381271" y="41211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4" name="Smiley Face 303"/>
          <p:cNvSpPr/>
          <p:nvPr/>
        </p:nvSpPr>
        <p:spPr>
          <a:xfrm>
            <a:off x="4559989" y="455959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5" name="Smiley Face 304"/>
          <p:cNvSpPr/>
          <p:nvPr/>
        </p:nvSpPr>
        <p:spPr>
          <a:xfrm>
            <a:off x="3212924" y="474339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6" name="Smiley Face 305"/>
          <p:cNvSpPr/>
          <p:nvPr/>
        </p:nvSpPr>
        <p:spPr>
          <a:xfrm>
            <a:off x="935528" y="4543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7" name="Smiley Face 306"/>
          <p:cNvSpPr/>
          <p:nvPr/>
        </p:nvSpPr>
        <p:spPr>
          <a:xfrm>
            <a:off x="5104631" y="563216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1" name="Straight Connector 310"/>
          <p:cNvCxnSpPr/>
          <p:nvPr/>
        </p:nvCxnSpPr>
        <p:spPr>
          <a:xfrm flipH="1">
            <a:off x="3197123" y="6079608"/>
            <a:ext cx="88772" cy="843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13860908" y="6330798"/>
            <a:ext cx="94629" cy="249382"/>
          </a:xfrm>
          <a:prstGeom prst="line">
            <a:avLst/>
          </a:prstGeom>
        </p:spPr>
        <p:style>
          <a:lnRef idx="1">
            <a:schemeClr val="accent1"/>
          </a:lnRef>
          <a:fillRef idx="0">
            <a:schemeClr val="accent1"/>
          </a:fillRef>
          <a:effectRef idx="0">
            <a:schemeClr val="accent1"/>
          </a:effectRef>
          <a:fontRef idx="minor">
            <a:schemeClr val="tx1"/>
          </a:fontRef>
        </p:style>
      </p:cxnSp>
      <p:sp>
        <p:nvSpPr>
          <p:cNvPr id="319" name="Smiley Face 318"/>
          <p:cNvSpPr/>
          <p:nvPr/>
        </p:nvSpPr>
        <p:spPr>
          <a:xfrm>
            <a:off x="4117875" y="641293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0" name="Smiley Face 319"/>
          <p:cNvSpPr/>
          <p:nvPr/>
        </p:nvSpPr>
        <p:spPr>
          <a:xfrm>
            <a:off x="3985417" y="596295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1" name="Smiley Face 320"/>
          <p:cNvSpPr/>
          <p:nvPr/>
        </p:nvSpPr>
        <p:spPr>
          <a:xfrm>
            <a:off x="4772012" y="564231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2" name="Smiley Face 321"/>
          <p:cNvSpPr/>
          <p:nvPr/>
        </p:nvSpPr>
        <p:spPr>
          <a:xfrm>
            <a:off x="3199022" y="516298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3" name="Smiley Face 322"/>
          <p:cNvSpPr/>
          <p:nvPr/>
        </p:nvSpPr>
        <p:spPr>
          <a:xfrm>
            <a:off x="4393872" y="66059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4" name="Smiley Face 323"/>
          <p:cNvSpPr/>
          <p:nvPr/>
        </p:nvSpPr>
        <p:spPr>
          <a:xfrm>
            <a:off x="4045155" y="621742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5" name="Smiley Face 324"/>
          <p:cNvSpPr/>
          <p:nvPr/>
        </p:nvSpPr>
        <p:spPr>
          <a:xfrm>
            <a:off x="3343666" y="499850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6" name="Smiley Face 325"/>
          <p:cNvSpPr/>
          <p:nvPr/>
        </p:nvSpPr>
        <p:spPr>
          <a:xfrm>
            <a:off x="3861130" y="634641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7" name="Smiley Face 326"/>
          <p:cNvSpPr/>
          <p:nvPr/>
        </p:nvSpPr>
        <p:spPr>
          <a:xfrm>
            <a:off x="5194330" y="636014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8" name="Smiley Face 327"/>
          <p:cNvSpPr/>
          <p:nvPr/>
        </p:nvSpPr>
        <p:spPr>
          <a:xfrm>
            <a:off x="5945340" y="611619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9" name="Smiley Face 328"/>
          <p:cNvSpPr/>
          <p:nvPr/>
        </p:nvSpPr>
        <p:spPr>
          <a:xfrm>
            <a:off x="4530567" y="59914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0" name="Smiley Face 329"/>
          <p:cNvSpPr/>
          <p:nvPr/>
        </p:nvSpPr>
        <p:spPr>
          <a:xfrm>
            <a:off x="5270672" y="618295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1" name="Smiley Face 330"/>
          <p:cNvSpPr/>
          <p:nvPr/>
        </p:nvSpPr>
        <p:spPr>
          <a:xfrm>
            <a:off x="4021081" y="424594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2" name="Smiley Face 331"/>
          <p:cNvSpPr/>
          <p:nvPr/>
        </p:nvSpPr>
        <p:spPr>
          <a:xfrm>
            <a:off x="5152101" y="593410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3" name="Smiley Face 332"/>
          <p:cNvSpPr/>
          <p:nvPr/>
        </p:nvSpPr>
        <p:spPr>
          <a:xfrm>
            <a:off x="5070528" y="641771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4" name="Smiley Face 333"/>
          <p:cNvSpPr/>
          <p:nvPr/>
        </p:nvSpPr>
        <p:spPr>
          <a:xfrm>
            <a:off x="6042137" y="60389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5" name="Smiley Face 334"/>
          <p:cNvSpPr/>
          <p:nvPr/>
        </p:nvSpPr>
        <p:spPr>
          <a:xfrm>
            <a:off x="2989925" y="474094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6" name="Smiley Face 335"/>
          <p:cNvSpPr/>
          <p:nvPr/>
        </p:nvSpPr>
        <p:spPr>
          <a:xfrm>
            <a:off x="3678120" y="623565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7" name="Smiley Face 336"/>
          <p:cNvSpPr/>
          <p:nvPr/>
        </p:nvSpPr>
        <p:spPr>
          <a:xfrm>
            <a:off x="516495" y="45951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8" name="Smiley Face 337"/>
          <p:cNvSpPr/>
          <p:nvPr/>
        </p:nvSpPr>
        <p:spPr>
          <a:xfrm>
            <a:off x="4328033" y="56626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9" name="Smiley Face 338"/>
          <p:cNvSpPr/>
          <p:nvPr/>
        </p:nvSpPr>
        <p:spPr>
          <a:xfrm>
            <a:off x="3955725" y="614842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0" name="Smiley Face 339"/>
          <p:cNvSpPr/>
          <p:nvPr/>
        </p:nvSpPr>
        <p:spPr>
          <a:xfrm>
            <a:off x="2884848" y="459417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1" name="Smiley Face 340"/>
          <p:cNvSpPr/>
          <p:nvPr/>
        </p:nvSpPr>
        <p:spPr>
          <a:xfrm>
            <a:off x="4164651" y="438585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2" name="Smiley Face 341"/>
          <p:cNvSpPr/>
          <p:nvPr/>
        </p:nvSpPr>
        <p:spPr>
          <a:xfrm>
            <a:off x="727895" y="431269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3" name="Smiley Face 342"/>
          <p:cNvSpPr/>
          <p:nvPr/>
        </p:nvSpPr>
        <p:spPr>
          <a:xfrm>
            <a:off x="4121755" y="420852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4" name="Smiley Face 343"/>
          <p:cNvSpPr/>
          <p:nvPr/>
        </p:nvSpPr>
        <p:spPr>
          <a:xfrm>
            <a:off x="3934427" y="426533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Smiley Face 344"/>
          <p:cNvSpPr/>
          <p:nvPr/>
        </p:nvSpPr>
        <p:spPr>
          <a:xfrm>
            <a:off x="746321" y="56297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6" name="Smiley Face 345"/>
          <p:cNvSpPr/>
          <p:nvPr/>
        </p:nvSpPr>
        <p:spPr>
          <a:xfrm>
            <a:off x="819315" y="55788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7" name="Smiley Face 346"/>
          <p:cNvSpPr/>
          <p:nvPr/>
        </p:nvSpPr>
        <p:spPr>
          <a:xfrm>
            <a:off x="729332" y="617879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8" name="Smiley Face 347"/>
          <p:cNvSpPr/>
          <p:nvPr/>
        </p:nvSpPr>
        <p:spPr>
          <a:xfrm>
            <a:off x="819315" y="542216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9" name="Smiley Face 348"/>
          <p:cNvSpPr/>
          <p:nvPr/>
        </p:nvSpPr>
        <p:spPr>
          <a:xfrm>
            <a:off x="1092965" y="618516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0" name="Smiley Face 349"/>
          <p:cNvSpPr/>
          <p:nvPr/>
        </p:nvSpPr>
        <p:spPr>
          <a:xfrm>
            <a:off x="2243010" y="4836867"/>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1" name="Smiley Face 350"/>
          <p:cNvSpPr/>
          <p:nvPr/>
        </p:nvSpPr>
        <p:spPr>
          <a:xfrm>
            <a:off x="963746" y="537039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2" name="Smiley Face 351"/>
          <p:cNvSpPr/>
          <p:nvPr/>
        </p:nvSpPr>
        <p:spPr>
          <a:xfrm>
            <a:off x="1642443" y="581683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3" name="Smiley Face 352"/>
          <p:cNvSpPr/>
          <p:nvPr/>
        </p:nvSpPr>
        <p:spPr>
          <a:xfrm>
            <a:off x="1443793" y="592385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5" name="Smiley Face 354"/>
          <p:cNvSpPr/>
          <p:nvPr/>
        </p:nvSpPr>
        <p:spPr>
          <a:xfrm>
            <a:off x="1719976" y="487812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6" name="Smiley Face 355"/>
          <p:cNvSpPr/>
          <p:nvPr/>
        </p:nvSpPr>
        <p:spPr>
          <a:xfrm>
            <a:off x="2959136" y="5450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7" name="Smiley Face 356"/>
          <p:cNvSpPr/>
          <p:nvPr/>
        </p:nvSpPr>
        <p:spPr>
          <a:xfrm>
            <a:off x="5362787" y="563975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8" name="Smiley Face 357"/>
          <p:cNvSpPr/>
          <p:nvPr/>
        </p:nvSpPr>
        <p:spPr>
          <a:xfrm>
            <a:off x="167633" y="60540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0" name="Smiley Face 359"/>
          <p:cNvSpPr/>
          <p:nvPr/>
        </p:nvSpPr>
        <p:spPr>
          <a:xfrm>
            <a:off x="5750804" y="611132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1" name="Smiley Face 360"/>
          <p:cNvSpPr/>
          <p:nvPr/>
        </p:nvSpPr>
        <p:spPr>
          <a:xfrm>
            <a:off x="4460922" y="552144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2" name="Smiley Face 361"/>
          <p:cNvSpPr/>
          <p:nvPr/>
        </p:nvSpPr>
        <p:spPr>
          <a:xfrm>
            <a:off x="58628" y="368763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3" name="Smiley Face 362"/>
          <p:cNvSpPr/>
          <p:nvPr/>
        </p:nvSpPr>
        <p:spPr>
          <a:xfrm>
            <a:off x="971613" y="61687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4" name="Smiley Face 363"/>
          <p:cNvSpPr/>
          <p:nvPr/>
        </p:nvSpPr>
        <p:spPr>
          <a:xfrm>
            <a:off x="1323516" y="4915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5" name="Smiley Face 364"/>
          <p:cNvSpPr/>
          <p:nvPr/>
        </p:nvSpPr>
        <p:spPr>
          <a:xfrm>
            <a:off x="1203397" y="60232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6" name="Smiley Face 365"/>
          <p:cNvSpPr/>
          <p:nvPr/>
        </p:nvSpPr>
        <p:spPr>
          <a:xfrm>
            <a:off x="763339" y="5445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8" name="Smiley Face 367"/>
          <p:cNvSpPr/>
          <p:nvPr/>
        </p:nvSpPr>
        <p:spPr>
          <a:xfrm>
            <a:off x="1443793" y="62649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9" name="Smiley Face 368"/>
          <p:cNvSpPr/>
          <p:nvPr/>
        </p:nvSpPr>
        <p:spPr>
          <a:xfrm>
            <a:off x="3180161" y="571119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0" name="Smiley Face 369"/>
          <p:cNvSpPr/>
          <p:nvPr/>
        </p:nvSpPr>
        <p:spPr>
          <a:xfrm>
            <a:off x="4983532" y="5071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1" name="Smiley Face 370"/>
          <p:cNvSpPr/>
          <p:nvPr/>
        </p:nvSpPr>
        <p:spPr>
          <a:xfrm>
            <a:off x="880730" y="611288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2" name="Smiley Face 371"/>
          <p:cNvSpPr/>
          <p:nvPr/>
        </p:nvSpPr>
        <p:spPr>
          <a:xfrm>
            <a:off x="1795300" y="611132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3" name="Smiley Face 372"/>
          <p:cNvSpPr/>
          <p:nvPr/>
        </p:nvSpPr>
        <p:spPr>
          <a:xfrm>
            <a:off x="337324" y="608582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4" name="Smiley Face 373"/>
          <p:cNvSpPr/>
          <p:nvPr/>
        </p:nvSpPr>
        <p:spPr>
          <a:xfrm>
            <a:off x="1592696" y="510612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5" name="Smiley Face 374"/>
          <p:cNvSpPr/>
          <p:nvPr/>
        </p:nvSpPr>
        <p:spPr>
          <a:xfrm>
            <a:off x="2918813" y="58063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6" name="Smiley Face 375"/>
          <p:cNvSpPr/>
          <p:nvPr/>
        </p:nvSpPr>
        <p:spPr>
          <a:xfrm>
            <a:off x="1812790" y="50828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7" name="Smiley Face 376"/>
          <p:cNvSpPr/>
          <p:nvPr/>
        </p:nvSpPr>
        <p:spPr>
          <a:xfrm>
            <a:off x="1946047" y="522910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8" name="Smiley Face 377"/>
          <p:cNvSpPr/>
          <p:nvPr/>
        </p:nvSpPr>
        <p:spPr>
          <a:xfrm>
            <a:off x="3867262" y="446306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9" name="Smiley Face 378"/>
          <p:cNvSpPr/>
          <p:nvPr/>
        </p:nvSpPr>
        <p:spPr>
          <a:xfrm>
            <a:off x="2620180" y="566551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0" name="Smiley Face 379"/>
          <p:cNvSpPr/>
          <p:nvPr/>
        </p:nvSpPr>
        <p:spPr>
          <a:xfrm>
            <a:off x="4442795" y="360107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1" name="Smiley Face 380"/>
          <p:cNvSpPr/>
          <p:nvPr/>
        </p:nvSpPr>
        <p:spPr>
          <a:xfrm>
            <a:off x="2271887" y="500970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2" name="Smiley Face 381"/>
          <p:cNvSpPr/>
          <p:nvPr/>
        </p:nvSpPr>
        <p:spPr>
          <a:xfrm>
            <a:off x="4460155" y="56451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4" name="Smiley Face 383"/>
          <p:cNvSpPr/>
          <p:nvPr/>
        </p:nvSpPr>
        <p:spPr>
          <a:xfrm>
            <a:off x="3534550" y="60540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5" name="Smiley Face 384"/>
          <p:cNvSpPr/>
          <p:nvPr/>
        </p:nvSpPr>
        <p:spPr>
          <a:xfrm>
            <a:off x="1199461" y="464791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Smiley Face 385"/>
          <p:cNvSpPr/>
          <p:nvPr/>
        </p:nvSpPr>
        <p:spPr>
          <a:xfrm>
            <a:off x="788349" y="585857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7" name="Smiley Face 386"/>
          <p:cNvSpPr/>
          <p:nvPr/>
        </p:nvSpPr>
        <p:spPr>
          <a:xfrm>
            <a:off x="2594250" y="553229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8" name="Smiley Face 387"/>
          <p:cNvSpPr/>
          <p:nvPr/>
        </p:nvSpPr>
        <p:spPr>
          <a:xfrm>
            <a:off x="2464078" y="53256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9" name="Smiley Face 388"/>
          <p:cNvSpPr/>
          <p:nvPr/>
        </p:nvSpPr>
        <p:spPr>
          <a:xfrm>
            <a:off x="2406083" y="466013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0" name="Smiley Face 389"/>
          <p:cNvSpPr/>
          <p:nvPr/>
        </p:nvSpPr>
        <p:spPr>
          <a:xfrm>
            <a:off x="5047267" y="521613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1" name="Smiley Face 390"/>
          <p:cNvSpPr/>
          <p:nvPr/>
        </p:nvSpPr>
        <p:spPr>
          <a:xfrm>
            <a:off x="2264315" y="42588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2" name="Smiley Face 391"/>
          <p:cNvSpPr/>
          <p:nvPr/>
        </p:nvSpPr>
        <p:spPr>
          <a:xfrm>
            <a:off x="-84942" y="37953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3" name="Smiley Face 392"/>
          <p:cNvSpPr/>
          <p:nvPr/>
        </p:nvSpPr>
        <p:spPr>
          <a:xfrm>
            <a:off x="610210" y="615306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4" name="Smiley Face 393"/>
          <p:cNvSpPr/>
          <p:nvPr/>
        </p:nvSpPr>
        <p:spPr>
          <a:xfrm>
            <a:off x="2547552" y="57892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5" name="Smiley Face 394"/>
          <p:cNvSpPr/>
          <p:nvPr/>
        </p:nvSpPr>
        <p:spPr>
          <a:xfrm>
            <a:off x="2817948" y="5736280"/>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5" name="Smiley Face 404"/>
          <p:cNvSpPr/>
          <p:nvPr/>
        </p:nvSpPr>
        <p:spPr>
          <a:xfrm>
            <a:off x="4353090" y="4309006"/>
            <a:ext cx="287140" cy="193059"/>
          </a:xfrm>
          <a:prstGeom prst="smileyFace">
            <a:avLst/>
          </a:prstGeom>
          <a:solidFill>
            <a:srgbClr val="26B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6" name="Smiley Face 405"/>
          <p:cNvSpPr/>
          <p:nvPr/>
        </p:nvSpPr>
        <p:spPr>
          <a:xfrm>
            <a:off x="3886785" y="6509462"/>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7" name="Smiley Face 406"/>
          <p:cNvSpPr/>
          <p:nvPr/>
        </p:nvSpPr>
        <p:spPr>
          <a:xfrm>
            <a:off x="2447226" y="5969405"/>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8" name="Smiley Face 407"/>
          <p:cNvSpPr/>
          <p:nvPr/>
        </p:nvSpPr>
        <p:spPr>
          <a:xfrm>
            <a:off x="4209427" y="4504696"/>
            <a:ext cx="287140" cy="193059"/>
          </a:xfrm>
          <a:prstGeom prst="smileyFace">
            <a:avLst/>
          </a:prstGeom>
          <a:solidFill>
            <a:srgbClr val="FFE5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9" name="Smiley Face 408"/>
          <p:cNvSpPr/>
          <p:nvPr/>
        </p:nvSpPr>
        <p:spPr>
          <a:xfrm>
            <a:off x="2547552" y="4462454"/>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0" name="Smiley Face 409"/>
          <p:cNvSpPr/>
          <p:nvPr/>
        </p:nvSpPr>
        <p:spPr>
          <a:xfrm>
            <a:off x="2844440" y="5987951"/>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1" name="Smiley Face 410"/>
          <p:cNvSpPr/>
          <p:nvPr/>
        </p:nvSpPr>
        <p:spPr>
          <a:xfrm>
            <a:off x="5649927" y="592720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2" name="Smiley Face 411"/>
          <p:cNvSpPr/>
          <p:nvPr/>
        </p:nvSpPr>
        <p:spPr>
          <a:xfrm>
            <a:off x="2808227" y="5562285"/>
            <a:ext cx="287140" cy="193059"/>
          </a:xfrm>
          <a:prstGeom prst="smileyFac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3" name="Smiley Face 412"/>
          <p:cNvSpPr/>
          <p:nvPr/>
        </p:nvSpPr>
        <p:spPr>
          <a:xfrm>
            <a:off x="4292085" y="465811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4" name="Smiley Face 413"/>
          <p:cNvSpPr/>
          <p:nvPr/>
        </p:nvSpPr>
        <p:spPr>
          <a:xfrm>
            <a:off x="3261635" y="4803358"/>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5" name="Smiley Face 414"/>
          <p:cNvSpPr/>
          <p:nvPr/>
        </p:nvSpPr>
        <p:spPr>
          <a:xfrm>
            <a:off x="3405205" y="4789873"/>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6" name="Smiley Face 415"/>
          <p:cNvSpPr/>
          <p:nvPr/>
        </p:nvSpPr>
        <p:spPr>
          <a:xfrm>
            <a:off x="3033691" y="5139432"/>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7" name="Smiley Face 416"/>
          <p:cNvSpPr/>
          <p:nvPr/>
        </p:nvSpPr>
        <p:spPr>
          <a:xfrm>
            <a:off x="2799402" y="4545036"/>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8" name="Smiley Face 417"/>
          <p:cNvSpPr/>
          <p:nvPr/>
        </p:nvSpPr>
        <p:spPr>
          <a:xfrm>
            <a:off x="4316585" y="3932050"/>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9" name="Smiley Face 418"/>
          <p:cNvSpPr/>
          <p:nvPr/>
        </p:nvSpPr>
        <p:spPr>
          <a:xfrm>
            <a:off x="3069354" y="4955808"/>
            <a:ext cx="287140" cy="193059"/>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0" name="Smiley Face 419"/>
          <p:cNvSpPr/>
          <p:nvPr/>
        </p:nvSpPr>
        <p:spPr>
          <a:xfrm>
            <a:off x="913159" y="4034077"/>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1" name="Smiley Face 420"/>
          <p:cNvSpPr/>
          <p:nvPr/>
        </p:nvSpPr>
        <p:spPr>
          <a:xfrm>
            <a:off x="5140525" y="5794335"/>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2" name="Smiley Face 421"/>
          <p:cNvSpPr/>
          <p:nvPr/>
        </p:nvSpPr>
        <p:spPr>
          <a:xfrm>
            <a:off x="4745077" y="484200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3" name="Smiley Face 422"/>
          <p:cNvSpPr/>
          <p:nvPr/>
        </p:nvSpPr>
        <p:spPr>
          <a:xfrm>
            <a:off x="4021081" y="4611446"/>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4" name="Smiley Face 423"/>
          <p:cNvSpPr/>
          <p:nvPr/>
        </p:nvSpPr>
        <p:spPr>
          <a:xfrm>
            <a:off x="2637311" y="4372907"/>
            <a:ext cx="287140" cy="193059"/>
          </a:xfrm>
          <a:prstGeom prst="smileyFac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5" name="Smiley Face 424"/>
          <p:cNvSpPr/>
          <p:nvPr/>
        </p:nvSpPr>
        <p:spPr>
          <a:xfrm>
            <a:off x="4865538" y="6455489"/>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6" name="Smiley Face 425"/>
          <p:cNvSpPr/>
          <p:nvPr/>
        </p:nvSpPr>
        <p:spPr>
          <a:xfrm>
            <a:off x="440755" y="4087432"/>
            <a:ext cx="287140" cy="193059"/>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7" name="Smiley Face 426"/>
          <p:cNvSpPr/>
          <p:nvPr/>
        </p:nvSpPr>
        <p:spPr>
          <a:xfrm>
            <a:off x="903529" y="4199897"/>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8" name="Smiley Face 427"/>
          <p:cNvSpPr/>
          <p:nvPr/>
        </p:nvSpPr>
        <p:spPr>
          <a:xfrm>
            <a:off x="216541" y="5769719"/>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9" name="Smiley Face 428"/>
          <p:cNvSpPr/>
          <p:nvPr/>
        </p:nvSpPr>
        <p:spPr>
          <a:xfrm>
            <a:off x="134396" y="6042594"/>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0" name="Smiley Face 429"/>
          <p:cNvSpPr/>
          <p:nvPr/>
        </p:nvSpPr>
        <p:spPr>
          <a:xfrm>
            <a:off x="4381271" y="3784682"/>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1" name="Smiley Face 430"/>
          <p:cNvSpPr/>
          <p:nvPr/>
        </p:nvSpPr>
        <p:spPr>
          <a:xfrm>
            <a:off x="4407493" y="4756668"/>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2" name="Smiley Face 431"/>
          <p:cNvSpPr/>
          <p:nvPr/>
        </p:nvSpPr>
        <p:spPr>
          <a:xfrm>
            <a:off x="5439542" y="5732231"/>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3" name="Smiley Face 432"/>
          <p:cNvSpPr/>
          <p:nvPr/>
        </p:nvSpPr>
        <p:spPr>
          <a:xfrm>
            <a:off x="4112403" y="4054358"/>
            <a:ext cx="287140" cy="193059"/>
          </a:xfrm>
          <a:prstGeom prst="smileyFac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4" name="Smiley Face 433"/>
          <p:cNvSpPr/>
          <p:nvPr/>
        </p:nvSpPr>
        <p:spPr>
          <a:xfrm>
            <a:off x="4587517" y="5515922"/>
            <a:ext cx="287140" cy="193059"/>
          </a:xfrm>
          <a:prstGeom prst="smileyFace">
            <a:avLst/>
          </a:prstGeom>
          <a:solidFill>
            <a:srgbClr val="43AD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5" name="Smiley Face 434"/>
          <p:cNvSpPr/>
          <p:nvPr/>
        </p:nvSpPr>
        <p:spPr>
          <a:xfrm>
            <a:off x="960336" y="4217776"/>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6" name="Smiley Face 435"/>
          <p:cNvSpPr/>
          <p:nvPr/>
        </p:nvSpPr>
        <p:spPr>
          <a:xfrm>
            <a:off x="5350678" y="5597506"/>
            <a:ext cx="287140" cy="193059"/>
          </a:xfrm>
          <a:prstGeom prst="smileyFace">
            <a:avLst/>
          </a:prstGeom>
          <a:solidFill>
            <a:srgbClr val="26B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7" name="Smiley Face 436"/>
          <p:cNvSpPr/>
          <p:nvPr/>
        </p:nvSpPr>
        <p:spPr>
          <a:xfrm>
            <a:off x="4983532" y="4934001"/>
            <a:ext cx="287140" cy="193059"/>
          </a:xfrm>
          <a:prstGeom prst="smileyFace">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8" name="Smiley Face 437"/>
          <p:cNvSpPr/>
          <p:nvPr/>
        </p:nvSpPr>
        <p:spPr>
          <a:xfrm>
            <a:off x="1572348" y="6262430"/>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9" name="Smiley Face 438"/>
          <p:cNvSpPr/>
          <p:nvPr/>
        </p:nvSpPr>
        <p:spPr>
          <a:xfrm>
            <a:off x="5020066" y="5506522"/>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0" name="Smiley Face 439"/>
          <p:cNvSpPr/>
          <p:nvPr/>
        </p:nvSpPr>
        <p:spPr>
          <a:xfrm>
            <a:off x="2154153" y="5982305"/>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1" name="Smiley Face 440"/>
          <p:cNvSpPr/>
          <p:nvPr/>
        </p:nvSpPr>
        <p:spPr>
          <a:xfrm>
            <a:off x="4562981" y="5394042"/>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2" name="Smiley Face 441"/>
          <p:cNvSpPr/>
          <p:nvPr/>
        </p:nvSpPr>
        <p:spPr>
          <a:xfrm>
            <a:off x="6065454" y="588284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3" name="Smiley Face 442"/>
          <p:cNvSpPr/>
          <p:nvPr/>
        </p:nvSpPr>
        <p:spPr>
          <a:xfrm>
            <a:off x="4888647" y="6009352"/>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4" name="Smiley Face 443"/>
          <p:cNvSpPr/>
          <p:nvPr/>
        </p:nvSpPr>
        <p:spPr>
          <a:xfrm>
            <a:off x="444521" y="3887182"/>
            <a:ext cx="287140" cy="193059"/>
          </a:xfrm>
          <a:prstGeom prst="smileyFace">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5" name="Smiley Face 444"/>
          <p:cNvSpPr/>
          <p:nvPr/>
        </p:nvSpPr>
        <p:spPr>
          <a:xfrm>
            <a:off x="1965213" y="6152524"/>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4" name="Smiley Face 353"/>
          <p:cNvSpPr/>
          <p:nvPr/>
        </p:nvSpPr>
        <p:spPr>
          <a:xfrm>
            <a:off x="1131654" y="51401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6" name="Smiley Face 445"/>
          <p:cNvSpPr/>
          <p:nvPr/>
        </p:nvSpPr>
        <p:spPr>
          <a:xfrm>
            <a:off x="5347722" y="596664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7" name="Smiley Face 446"/>
          <p:cNvSpPr/>
          <p:nvPr/>
        </p:nvSpPr>
        <p:spPr>
          <a:xfrm>
            <a:off x="5156072" y="5373841"/>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8" name="Smiley Face 447"/>
          <p:cNvSpPr/>
          <p:nvPr/>
        </p:nvSpPr>
        <p:spPr>
          <a:xfrm>
            <a:off x="4973274" y="611978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9" name="Smiley Face 448"/>
          <p:cNvSpPr/>
          <p:nvPr/>
        </p:nvSpPr>
        <p:spPr>
          <a:xfrm>
            <a:off x="4311801" y="559563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0" name="Smiley Face 449"/>
          <p:cNvSpPr/>
          <p:nvPr/>
        </p:nvSpPr>
        <p:spPr>
          <a:xfrm>
            <a:off x="5113366" y="5148867"/>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1" name="Smiley Face 450"/>
          <p:cNvSpPr/>
          <p:nvPr/>
        </p:nvSpPr>
        <p:spPr>
          <a:xfrm>
            <a:off x="4721968" y="52556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2" name="Smiley Face 451"/>
          <p:cNvSpPr/>
          <p:nvPr/>
        </p:nvSpPr>
        <p:spPr>
          <a:xfrm>
            <a:off x="4829704" y="578631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3" name="Smiley Face 452"/>
          <p:cNvSpPr/>
          <p:nvPr/>
        </p:nvSpPr>
        <p:spPr>
          <a:xfrm>
            <a:off x="6138146" y="573470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4" name="Smiley Face 453"/>
          <p:cNvSpPr/>
          <p:nvPr/>
        </p:nvSpPr>
        <p:spPr>
          <a:xfrm>
            <a:off x="5391771" y="617949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5" name="Smiley Face 454"/>
          <p:cNvSpPr/>
          <p:nvPr/>
        </p:nvSpPr>
        <p:spPr>
          <a:xfrm>
            <a:off x="4990948" y="53392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6" name="Smiley Face 455"/>
          <p:cNvSpPr/>
          <p:nvPr/>
        </p:nvSpPr>
        <p:spPr>
          <a:xfrm>
            <a:off x="2555155" y="602875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7" name="Smiley Face 456"/>
          <p:cNvSpPr/>
          <p:nvPr/>
        </p:nvSpPr>
        <p:spPr>
          <a:xfrm>
            <a:off x="2349795" y="5453667"/>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8" name="Smiley Face 457"/>
          <p:cNvSpPr/>
          <p:nvPr/>
        </p:nvSpPr>
        <p:spPr>
          <a:xfrm>
            <a:off x="2745217" y="544099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9" name="Smiley Face 458"/>
          <p:cNvSpPr/>
          <p:nvPr/>
        </p:nvSpPr>
        <p:spPr>
          <a:xfrm>
            <a:off x="2623845" y="6039452"/>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0" name="Smiley Face 459"/>
          <p:cNvSpPr/>
          <p:nvPr/>
        </p:nvSpPr>
        <p:spPr>
          <a:xfrm>
            <a:off x="5599669" y="60833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1" name="Smiley Face 460"/>
          <p:cNvSpPr/>
          <p:nvPr/>
        </p:nvSpPr>
        <p:spPr>
          <a:xfrm>
            <a:off x="1426941" y="50523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2" name="Smiley Face 461"/>
          <p:cNvSpPr/>
          <p:nvPr/>
        </p:nvSpPr>
        <p:spPr>
          <a:xfrm>
            <a:off x="5312109" y="551326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3" name="Smiley Face 462"/>
          <p:cNvSpPr/>
          <p:nvPr/>
        </p:nvSpPr>
        <p:spPr>
          <a:xfrm>
            <a:off x="2347779" y="471286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4" name="Smiley Face 463"/>
          <p:cNvSpPr/>
          <p:nvPr/>
        </p:nvSpPr>
        <p:spPr>
          <a:xfrm>
            <a:off x="1947737" y="575783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5" name="Smiley Face 464"/>
          <p:cNvSpPr/>
          <p:nvPr/>
        </p:nvSpPr>
        <p:spPr>
          <a:xfrm>
            <a:off x="14909" y="59892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6" name="Smiley Face 465"/>
          <p:cNvSpPr/>
          <p:nvPr/>
        </p:nvSpPr>
        <p:spPr>
          <a:xfrm>
            <a:off x="506102" y="5952280"/>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7" name="Smiley Face 466"/>
          <p:cNvSpPr/>
          <p:nvPr/>
        </p:nvSpPr>
        <p:spPr>
          <a:xfrm>
            <a:off x="5787268" y="5907160"/>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8" name="Smiley Face 467"/>
          <p:cNvSpPr/>
          <p:nvPr/>
        </p:nvSpPr>
        <p:spPr>
          <a:xfrm>
            <a:off x="1199461" y="588284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9" name="Smiley Face 468"/>
          <p:cNvSpPr/>
          <p:nvPr/>
        </p:nvSpPr>
        <p:spPr>
          <a:xfrm>
            <a:off x="1258753" y="628935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0" name="Smiley Face 469"/>
          <p:cNvSpPr/>
          <p:nvPr/>
        </p:nvSpPr>
        <p:spPr>
          <a:xfrm>
            <a:off x="445399" y="57915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1" name="Smiley Face 470"/>
          <p:cNvSpPr/>
          <p:nvPr/>
        </p:nvSpPr>
        <p:spPr>
          <a:xfrm>
            <a:off x="2988010" y="590716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2" name="Smiley Face 471"/>
          <p:cNvSpPr/>
          <p:nvPr/>
        </p:nvSpPr>
        <p:spPr>
          <a:xfrm>
            <a:off x="6104551" y="598307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3" name="Smiley Face 472"/>
          <p:cNvSpPr/>
          <p:nvPr/>
        </p:nvSpPr>
        <p:spPr>
          <a:xfrm>
            <a:off x="5102534" y="632118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4" name="Smiley Face 473"/>
          <p:cNvSpPr/>
          <p:nvPr/>
        </p:nvSpPr>
        <p:spPr>
          <a:xfrm>
            <a:off x="3035298" y="569941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5" name="Rectangle 474"/>
          <p:cNvSpPr/>
          <p:nvPr/>
        </p:nvSpPr>
        <p:spPr>
          <a:xfrm>
            <a:off x="8671251" y="3180183"/>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6" name="Rectangle 475"/>
          <p:cNvSpPr/>
          <p:nvPr/>
        </p:nvSpPr>
        <p:spPr>
          <a:xfrm>
            <a:off x="8445612" y="34431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7" name="Rectangle 476"/>
          <p:cNvSpPr/>
          <p:nvPr/>
        </p:nvSpPr>
        <p:spPr>
          <a:xfrm>
            <a:off x="9138861" y="3735130"/>
            <a:ext cx="141880" cy="10322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8" name="Rectangle 477"/>
          <p:cNvSpPr/>
          <p:nvPr/>
        </p:nvSpPr>
        <p:spPr>
          <a:xfrm>
            <a:off x="9220198" y="46357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9" name="Rectangle 478"/>
          <p:cNvSpPr/>
          <p:nvPr/>
        </p:nvSpPr>
        <p:spPr>
          <a:xfrm>
            <a:off x="8610598" y="430306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0" name="Rectangle 479"/>
          <p:cNvSpPr/>
          <p:nvPr/>
        </p:nvSpPr>
        <p:spPr>
          <a:xfrm>
            <a:off x="9145588" y="5342514"/>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1" name="Rectangle 480"/>
          <p:cNvSpPr/>
          <p:nvPr/>
        </p:nvSpPr>
        <p:spPr>
          <a:xfrm>
            <a:off x="9496754" y="50929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2" name="Rectangle 481"/>
          <p:cNvSpPr/>
          <p:nvPr/>
        </p:nvSpPr>
        <p:spPr>
          <a:xfrm>
            <a:off x="10276478" y="4857308"/>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3" name="Rectangle 482"/>
          <p:cNvSpPr/>
          <p:nvPr/>
        </p:nvSpPr>
        <p:spPr>
          <a:xfrm>
            <a:off x="10938090" y="384453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4" name="Rectangle 483"/>
          <p:cNvSpPr/>
          <p:nvPr/>
        </p:nvSpPr>
        <p:spPr>
          <a:xfrm>
            <a:off x="10134598" y="555019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5" name="Rectangle 484"/>
          <p:cNvSpPr/>
          <p:nvPr/>
        </p:nvSpPr>
        <p:spPr>
          <a:xfrm>
            <a:off x="10286998" y="5133749"/>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p:cNvSpPr/>
          <p:nvPr/>
        </p:nvSpPr>
        <p:spPr>
          <a:xfrm>
            <a:off x="10497402" y="2722740"/>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7" name="Rectangle 486"/>
          <p:cNvSpPr/>
          <p:nvPr/>
        </p:nvSpPr>
        <p:spPr>
          <a:xfrm>
            <a:off x="906909" y="1988772"/>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p:cNvSpPr/>
          <p:nvPr/>
        </p:nvSpPr>
        <p:spPr>
          <a:xfrm>
            <a:off x="9663794" y="3556591"/>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1" name="Rectangle 490"/>
          <p:cNvSpPr/>
          <p:nvPr/>
        </p:nvSpPr>
        <p:spPr>
          <a:xfrm>
            <a:off x="1477250" y="2728861"/>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p:cNvSpPr/>
          <p:nvPr/>
        </p:nvSpPr>
        <p:spPr>
          <a:xfrm>
            <a:off x="1642753" y="27707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3" name="Rectangle 492"/>
          <p:cNvSpPr/>
          <p:nvPr/>
        </p:nvSpPr>
        <p:spPr>
          <a:xfrm>
            <a:off x="1795153" y="29231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4" name="Rectangle 493"/>
          <p:cNvSpPr/>
          <p:nvPr/>
        </p:nvSpPr>
        <p:spPr>
          <a:xfrm>
            <a:off x="201362" y="3310674"/>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5" name="Rectangle 494"/>
          <p:cNvSpPr/>
          <p:nvPr/>
        </p:nvSpPr>
        <p:spPr>
          <a:xfrm>
            <a:off x="383445" y="3339107"/>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6" name="Rectangle 495"/>
          <p:cNvSpPr/>
          <p:nvPr/>
        </p:nvSpPr>
        <p:spPr>
          <a:xfrm>
            <a:off x="2252353" y="3380349"/>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8" name="Rectangle 497"/>
          <p:cNvSpPr/>
          <p:nvPr/>
        </p:nvSpPr>
        <p:spPr>
          <a:xfrm>
            <a:off x="577116" y="3352960"/>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6" name="Rectangle 505"/>
          <p:cNvSpPr/>
          <p:nvPr/>
        </p:nvSpPr>
        <p:spPr>
          <a:xfrm>
            <a:off x="3388239" y="3324837"/>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7" name="Rectangle 506"/>
          <p:cNvSpPr/>
          <p:nvPr/>
        </p:nvSpPr>
        <p:spPr>
          <a:xfrm>
            <a:off x="3831598" y="3435927"/>
            <a:ext cx="71328" cy="1591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1"/>
          <p:cNvSpPr>
            <a:spLocks noChangeArrowheads="1"/>
          </p:cNvSpPr>
          <p:nvPr/>
        </p:nvSpPr>
        <p:spPr bwMode="auto">
          <a:xfrm>
            <a:off x="-725706575"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3" name="Rectangle 2"/>
          <p:cNvSpPr>
            <a:spLocks noChangeArrowheads="1"/>
          </p:cNvSpPr>
          <p:nvPr/>
        </p:nvSpPr>
        <p:spPr bwMode="auto">
          <a:xfrm>
            <a:off x="-725706575"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58719"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666666"/>
                </a:solidFill>
                <a:effectLst/>
                <a:latin typeface="Arial" pitchFamily="34" charset="0"/>
                <a:ea typeface="inherit"/>
                <a:cs typeface="Arial" pitchFamily="34" charset="0"/>
                <a:hlinkClick r:id="rId3"/>
              </a:rPr>
              <a:t>image: http://lh4.ggpht.com/_hVOW2U7K4-M/SoeW0Uj_icI/AAAAAAABEok/karqsND_Jv8/s640/657ityjutrhdf.jpg</a:t>
            </a:r>
            <a:endParaRPr kumimoji="0" lang="en-US" altLang="en-US" sz="900" b="0" i="0" u="none" strike="noStrike" cap="none" normalizeH="0" baseline="0">
              <a:ln>
                <a:noFill/>
              </a:ln>
              <a:solidFill>
                <a:srgbClr val="000000"/>
              </a:solidFill>
              <a:effectLst/>
              <a:latin typeface="Arial" pitchFamily="34" charset="0"/>
              <a:cs typeface="Arial" pitchFamily="34" charset="0"/>
              <a:hlinkClick r:id="rId3"/>
            </a:endParaRPr>
          </a:p>
          <a:p>
            <a:pPr marL="0" marR="0" lvl="0" indent="0" algn="l" defTabSz="914400" rtl="0" eaLnBrk="0" fontAlgn="t"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itchFamily="34" charset="0"/>
                <a:cs typeface="Arial" pitchFamily="34" charset="0"/>
                <a:hlinkClick r:id="rId3"/>
              </a:rPr>
              <a:t>  </a:t>
            </a:r>
            <a:r>
              <a:rPr kumimoji="0" lang="en-US" altLang="en-US" sz="22900" b="0" i="0" u="none" strike="noStrike" cap="none" normalizeH="0" baseline="0">
                <a:ln>
                  <a:noFill/>
                </a:ln>
                <a:solidFill>
                  <a:srgbClr val="000000"/>
                </a:solidFill>
                <a:effectLst/>
                <a:latin typeface="Arial" pitchFamily="34" charset="0"/>
                <a:cs typeface="Arial" pitchFamily="34" charset="0"/>
              </a:rPr>
              <a:t> </a:t>
            </a:r>
            <a:r>
              <a:rPr kumimoji="0" lang="en-US" altLang="en-US" sz="1800" b="0" i="0" u="none" strike="noStrike" cap="none" normalizeH="0" baseline="0">
                <a:ln>
                  <a:noFill/>
                </a:ln>
                <a:solidFill>
                  <a:srgbClr val="000000"/>
                </a:solidFill>
                <a:effectLst/>
                <a:latin typeface="Arial" pitchFamily="34" charset="0"/>
                <a:cs typeface="Arial" pitchFamily="34" charset="0"/>
              </a:rPr>
              <a:t>                                                                                               </a:t>
            </a:r>
            <a:r>
              <a:rPr kumimoji="0" lang="en-US" altLang="en-US" sz="800" b="1" i="0" u="none" strike="noStrike" cap="none" normalizeH="0" baseline="0">
                <a:ln>
                  <a:noFill/>
                </a:ln>
                <a:solidFill>
                  <a:srgbClr val="FFFFFF"/>
                </a:solidFill>
                <a:effectLst/>
                <a:latin typeface="Arial" pitchFamily="34" charset="0"/>
                <a:cs typeface="Arial" pitchFamily="34" charset="0"/>
              </a:rPr>
              <a:t/>
            </a:r>
            <a:br>
              <a:rPr kumimoji="0" lang="en-US" altLang="en-US" sz="800" b="1" i="0" u="none" strike="noStrike" cap="none" normalizeH="0" baseline="0">
                <a:ln>
                  <a:noFill/>
                </a:ln>
                <a:solidFill>
                  <a:srgbClr val="FFFFFF"/>
                </a:solidFill>
                <a:effectLst/>
                <a:latin typeface="Arial" pitchFamily="34" charset="0"/>
                <a:cs typeface="Arial" pitchFamily="34" charset="0"/>
              </a:rPr>
            </a:br>
            <a:r>
              <a:rPr kumimoji="0" lang="en-US" altLang="en-US" sz="800" b="1" i="0" u="none" strike="noStrike" cap="none" normalizeH="0" baseline="0">
                <a:ln>
                  <a:noFill/>
                </a:ln>
                <a:solidFill>
                  <a:srgbClr val="FFFFFF"/>
                </a:solidFill>
                <a:effectLst/>
                <a:latin typeface="Arial" pitchFamily="34" charset="0"/>
                <a:cs typeface="Arial" pitchFamily="34" charset="0"/>
              </a:rPr>
              <a:t>Read more at http://www.darkroastedblend.com/2009/08/unusual-and-marvelous-maps.html#URBXIt1Te31lI8DT.99</a:t>
            </a:r>
            <a:endParaRPr kumimoji="0" lang="en-US" altLang="en-US" sz="1800" b="0" i="0" u="none" strike="noStrike" cap="none" normalizeH="0" baseline="0">
              <a:ln>
                <a:noFill/>
              </a:ln>
              <a:solidFill>
                <a:srgbClr val="000000"/>
              </a:solidFill>
              <a:effectLst/>
              <a:latin typeface="Arial" pitchFamily="34" charset="0"/>
              <a:cs typeface="Arial" pitchFamily="34" charset="0"/>
            </a:endParaRPr>
          </a:p>
        </p:txBody>
      </p:sp>
      <p:sp>
        <p:nvSpPr>
          <p:cNvPr id="510" name="Smiley Face 509"/>
          <p:cNvSpPr/>
          <p:nvPr/>
        </p:nvSpPr>
        <p:spPr>
          <a:xfrm>
            <a:off x="1579341" y="52047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1" name="Smiley Face 510"/>
          <p:cNvSpPr/>
          <p:nvPr/>
        </p:nvSpPr>
        <p:spPr>
          <a:xfrm>
            <a:off x="1731741" y="53571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2" name="Smiley Face 511"/>
          <p:cNvSpPr/>
          <p:nvPr/>
        </p:nvSpPr>
        <p:spPr>
          <a:xfrm>
            <a:off x="1884141" y="55095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3" name="Smiley Face 512"/>
          <p:cNvSpPr/>
          <p:nvPr/>
        </p:nvSpPr>
        <p:spPr>
          <a:xfrm>
            <a:off x="1821643" y="5617976"/>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4" name="Smiley Face 513"/>
          <p:cNvSpPr/>
          <p:nvPr/>
        </p:nvSpPr>
        <p:spPr>
          <a:xfrm>
            <a:off x="2188941" y="58143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5" name="Smiley Face 514"/>
          <p:cNvSpPr/>
          <p:nvPr/>
        </p:nvSpPr>
        <p:spPr>
          <a:xfrm>
            <a:off x="2341341" y="59667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6" name="Smiley Face 515"/>
          <p:cNvSpPr/>
          <p:nvPr/>
        </p:nvSpPr>
        <p:spPr>
          <a:xfrm>
            <a:off x="2493741" y="61191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7" name="Smiley Face 516"/>
          <p:cNvSpPr/>
          <p:nvPr/>
        </p:nvSpPr>
        <p:spPr>
          <a:xfrm>
            <a:off x="1004193" y="56858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8" name="Smiley Face 517"/>
          <p:cNvSpPr/>
          <p:nvPr/>
        </p:nvSpPr>
        <p:spPr>
          <a:xfrm>
            <a:off x="1938870" y="58949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9" name="Smiley Face 518"/>
          <p:cNvSpPr/>
          <p:nvPr/>
        </p:nvSpPr>
        <p:spPr>
          <a:xfrm>
            <a:off x="1465218" y="607629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0" name="Smiley Face 519"/>
          <p:cNvSpPr/>
          <p:nvPr/>
        </p:nvSpPr>
        <p:spPr>
          <a:xfrm>
            <a:off x="1516244" y="548668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1" name="Smiley Face 520"/>
          <p:cNvSpPr/>
          <p:nvPr/>
        </p:nvSpPr>
        <p:spPr>
          <a:xfrm>
            <a:off x="2099440" y="54521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2" name="Smiley Face 521"/>
          <p:cNvSpPr/>
          <p:nvPr/>
        </p:nvSpPr>
        <p:spPr>
          <a:xfrm>
            <a:off x="1349145" y="571955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3" name="Smiley Face 522"/>
          <p:cNvSpPr/>
          <p:nvPr/>
        </p:nvSpPr>
        <p:spPr>
          <a:xfrm>
            <a:off x="2273668" y="574220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4" name="Smiley Face 523"/>
          <p:cNvSpPr/>
          <p:nvPr/>
        </p:nvSpPr>
        <p:spPr>
          <a:xfrm>
            <a:off x="1284054" y="52925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5" name="Smiley Face 524"/>
          <p:cNvSpPr/>
          <p:nvPr/>
        </p:nvSpPr>
        <p:spPr>
          <a:xfrm>
            <a:off x="1122141" y="5458114"/>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6" name="Smiley Face 525"/>
          <p:cNvSpPr/>
          <p:nvPr/>
        </p:nvSpPr>
        <p:spPr>
          <a:xfrm>
            <a:off x="1588854" y="55973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7" name="Smiley Face 526"/>
          <p:cNvSpPr/>
          <p:nvPr/>
        </p:nvSpPr>
        <p:spPr>
          <a:xfrm>
            <a:off x="1328144" y="5549585"/>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8" name="Smiley Face 527"/>
          <p:cNvSpPr/>
          <p:nvPr/>
        </p:nvSpPr>
        <p:spPr>
          <a:xfrm>
            <a:off x="1722053" y="5945045"/>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9" name="Smiley Face 528"/>
          <p:cNvSpPr/>
          <p:nvPr/>
        </p:nvSpPr>
        <p:spPr>
          <a:xfrm>
            <a:off x="2046054" y="60545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0" name="Smiley Face 529"/>
          <p:cNvSpPr/>
          <p:nvPr/>
        </p:nvSpPr>
        <p:spPr>
          <a:xfrm>
            <a:off x="2198454" y="62069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1" name="Smiley Face 530"/>
          <p:cNvSpPr/>
          <p:nvPr/>
        </p:nvSpPr>
        <p:spPr>
          <a:xfrm>
            <a:off x="2242017" y="51542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2" name="Smiley Face 531"/>
          <p:cNvSpPr/>
          <p:nvPr/>
        </p:nvSpPr>
        <p:spPr>
          <a:xfrm>
            <a:off x="2394417" y="53066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3" name="Smiley Face 532"/>
          <p:cNvSpPr/>
          <p:nvPr/>
        </p:nvSpPr>
        <p:spPr>
          <a:xfrm>
            <a:off x="2098447" y="538150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4" name="Smiley Face 533"/>
          <p:cNvSpPr/>
          <p:nvPr/>
        </p:nvSpPr>
        <p:spPr>
          <a:xfrm>
            <a:off x="329258" y="5881731"/>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5" name="Smiley Face 534"/>
          <p:cNvSpPr/>
          <p:nvPr/>
        </p:nvSpPr>
        <p:spPr>
          <a:xfrm>
            <a:off x="925183" y="596238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Smiley Face 535"/>
          <p:cNvSpPr/>
          <p:nvPr/>
        </p:nvSpPr>
        <p:spPr>
          <a:xfrm>
            <a:off x="1091983" y="5999405"/>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7" name="Smiley Face 536"/>
          <p:cNvSpPr/>
          <p:nvPr/>
        </p:nvSpPr>
        <p:spPr>
          <a:xfrm>
            <a:off x="1702749" y="466622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8" name="Smiley Face 537"/>
          <p:cNvSpPr/>
          <p:nvPr/>
        </p:nvSpPr>
        <p:spPr>
          <a:xfrm>
            <a:off x="2380525" y="557581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9" name="Smiley Face 538"/>
          <p:cNvSpPr/>
          <p:nvPr/>
        </p:nvSpPr>
        <p:spPr>
          <a:xfrm>
            <a:off x="2120333" y="561386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0" name="Smiley Face 539"/>
          <p:cNvSpPr/>
          <p:nvPr/>
        </p:nvSpPr>
        <p:spPr>
          <a:xfrm>
            <a:off x="272690" y="5593260"/>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9" name="Oval 398"/>
          <p:cNvSpPr/>
          <p:nvPr/>
        </p:nvSpPr>
        <p:spPr>
          <a:xfrm>
            <a:off x="-1774419" y="2591987"/>
            <a:ext cx="10261825" cy="5012747"/>
          </a:xfrm>
          <a:prstGeom prst="ellipse">
            <a:avLst/>
          </a:prstGeom>
          <a:gradFill>
            <a:gsLst>
              <a:gs pos="71000">
                <a:srgbClr val="03D4A8">
                  <a:lumMod val="79000"/>
                  <a:alpha val="5000"/>
                </a:srgbClr>
              </a:gs>
              <a:gs pos="2000">
                <a:srgbClr val="21D6E0"/>
              </a:gs>
              <a:gs pos="91000">
                <a:srgbClr val="0087E6"/>
              </a:gs>
              <a:gs pos="100000">
                <a:srgbClr val="005CBF"/>
              </a:gs>
            </a:gsLst>
            <a:lin ang="54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4608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2749271" y="4169734"/>
            <a:ext cx="86339" cy="14353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nvSpPr>
        <p:spPr>
          <a:xfrm>
            <a:off x="2901671" y="4322134"/>
            <a:ext cx="86339" cy="14353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577535" y="4249479"/>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1000898" y="4491208"/>
            <a:ext cx="141880" cy="136775"/>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ectangle 140"/>
          <p:cNvSpPr/>
          <p:nvPr/>
        </p:nvSpPr>
        <p:spPr>
          <a:xfrm flipH="1">
            <a:off x="889891" y="439395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flipH="1">
            <a:off x="1358245" y="4685531"/>
            <a:ext cx="102072" cy="1178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4117875" y="4249479"/>
            <a:ext cx="214145" cy="1762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E6D403EC-190A-47E2-A998-3F9A6ED174B4}"/>
              </a:ext>
            </a:extLst>
          </p:cNvPr>
          <p:cNvSpPr>
            <a:spLocks noGrp="1"/>
          </p:cNvSpPr>
          <p:nvPr>
            <p:ph type="title"/>
          </p:nvPr>
        </p:nvSpPr>
        <p:spPr>
          <a:xfrm>
            <a:off x="784079" y="430854"/>
            <a:ext cx="10571998" cy="1193230"/>
          </a:xfrm>
        </p:spPr>
        <p:txBody>
          <a:bodyPr/>
          <a:lstStyle/>
          <a:p>
            <a:r>
              <a:rPr lang="en-GB" dirty="0">
                <a:solidFill>
                  <a:schemeClr val="tx1"/>
                </a:solidFill>
              </a:rPr>
              <a:t>We are a </a:t>
            </a:r>
            <a:r>
              <a:rPr lang="en-GB" sz="4800" dirty="0">
                <a:solidFill>
                  <a:schemeClr val="tx1"/>
                </a:solidFill>
              </a:rPr>
              <a:t>global</a:t>
            </a:r>
            <a:r>
              <a:rPr lang="en-GB" dirty="0">
                <a:solidFill>
                  <a:schemeClr val="tx1"/>
                </a:solidFill>
              </a:rPr>
              <a:t> city of occupational therapists</a:t>
            </a:r>
          </a:p>
        </p:txBody>
      </p:sp>
      <p:sp>
        <p:nvSpPr>
          <p:cNvPr id="226" name="Rectangle 225"/>
          <p:cNvSpPr/>
          <p:nvPr/>
        </p:nvSpPr>
        <p:spPr>
          <a:xfrm>
            <a:off x="924362" y="4052777"/>
            <a:ext cx="28376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miley Face 2"/>
          <p:cNvSpPr/>
          <p:nvPr/>
        </p:nvSpPr>
        <p:spPr>
          <a:xfrm>
            <a:off x="2462131" y="489651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4" name="Straight Connector 93"/>
          <p:cNvCxnSpPr>
            <a:stCxn id="3" idx="4"/>
          </p:cNvCxnSpPr>
          <p:nvPr/>
        </p:nvCxnSpPr>
        <p:spPr>
          <a:xfrm flipH="1">
            <a:off x="2462131" y="5089571"/>
            <a:ext cx="143570" cy="16879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3044723" y="5927208"/>
            <a:ext cx="88772" cy="84396"/>
          </a:xfrm>
          <a:prstGeom prst="line">
            <a:avLst/>
          </a:prstGeom>
        </p:spPr>
        <p:style>
          <a:lnRef idx="1">
            <a:schemeClr val="accent1"/>
          </a:lnRef>
          <a:fillRef idx="0">
            <a:schemeClr val="accent1"/>
          </a:fillRef>
          <a:effectRef idx="0">
            <a:schemeClr val="accent1"/>
          </a:effectRef>
          <a:fontRef idx="minor">
            <a:schemeClr val="tx1"/>
          </a:fontRef>
        </p:style>
      </p:cxnSp>
      <p:sp>
        <p:nvSpPr>
          <p:cNvPr id="283" name="Smiley Face 282"/>
          <p:cNvSpPr/>
          <p:nvPr/>
        </p:nvSpPr>
        <p:spPr>
          <a:xfrm>
            <a:off x="2648870" y="418418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4" name="Smiley Face 283"/>
          <p:cNvSpPr/>
          <p:nvPr/>
        </p:nvSpPr>
        <p:spPr>
          <a:xfrm>
            <a:off x="2865031" y="43691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5" name="Smiley Face 284"/>
          <p:cNvSpPr/>
          <p:nvPr/>
        </p:nvSpPr>
        <p:spPr>
          <a:xfrm>
            <a:off x="2862148" y="421975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6" name="Smiley Face 285"/>
          <p:cNvSpPr/>
          <p:nvPr/>
        </p:nvSpPr>
        <p:spPr>
          <a:xfrm>
            <a:off x="2745217" y="40492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7" name="Smiley Face 286"/>
          <p:cNvSpPr/>
          <p:nvPr/>
        </p:nvSpPr>
        <p:spPr>
          <a:xfrm>
            <a:off x="3521745" y="6484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8" name="Smiley Face 287"/>
          <p:cNvSpPr/>
          <p:nvPr/>
        </p:nvSpPr>
        <p:spPr>
          <a:xfrm>
            <a:off x="2089617" y="50018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9" name="Smiley Face 288"/>
          <p:cNvSpPr/>
          <p:nvPr/>
        </p:nvSpPr>
        <p:spPr>
          <a:xfrm>
            <a:off x="704823" y="40643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0" name="Smiley Face 289"/>
          <p:cNvSpPr/>
          <p:nvPr/>
        </p:nvSpPr>
        <p:spPr>
          <a:xfrm>
            <a:off x="2655938" y="46293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1" name="Smiley Face 290"/>
          <p:cNvSpPr/>
          <p:nvPr/>
        </p:nvSpPr>
        <p:spPr>
          <a:xfrm>
            <a:off x="4707759" y="63173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2" name="Smiley Face 291"/>
          <p:cNvSpPr/>
          <p:nvPr/>
        </p:nvSpPr>
        <p:spPr>
          <a:xfrm>
            <a:off x="4639473" y="64718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3" name="Smiley Face 292"/>
          <p:cNvSpPr/>
          <p:nvPr/>
        </p:nvSpPr>
        <p:spPr>
          <a:xfrm>
            <a:off x="4726324" y="54208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4" name="Smiley Face 293"/>
          <p:cNvSpPr/>
          <p:nvPr/>
        </p:nvSpPr>
        <p:spPr>
          <a:xfrm>
            <a:off x="2690005" y="482387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5" name="Smiley Face 294"/>
          <p:cNvSpPr/>
          <p:nvPr/>
        </p:nvSpPr>
        <p:spPr>
          <a:xfrm>
            <a:off x="4799185" y="620916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6" name="Smiley Face 295"/>
          <p:cNvSpPr/>
          <p:nvPr/>
        </p:nvSpPr>
        <p:spPr>
          <a:xfrm>
            <a:off x="3759356" y="60163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7" name="Smiley Face 296"/>
          <p:cNvSpPr/>
          <p:nvPr/>
        </p:nvSpPr>
        <p:spPr>
          <a:xfrm>
            <a:off x="2510233" y="502308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8" name="Smiley Face 297"/>
          <p:cNvSpPr/>
          <p:nvPr/>
        </p:nvSpPr>
        <p:spPr>
          <a:xfrm>
            <a:off x="4434828" y="447745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9" name="Smiley Face 298"/>
          <p:cNvSpPr/>
          <p:nvPr/>
        </p:nvSpPr>
        <p:spPr>
          <a:xfrm>
            <a:off x="444521" y="420100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0" name="Smiley Face 299"/>
          <p:cNvSpPr/>
          <p:nvPr/>
        </p:nvSpPr>
        <p:spPr>
          <a:xfrm>
            <a:off x="4416419" y="581063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1" name="Smiley Face 300"/>
          <p:cNvSpPr/>
          <p:nvPr/>
        </p:nvSpPr>
        <p:spPr>
          <a:xfrm>
            <a:off x="2918813" y="488924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2" name="Smiley Face 301"/>
          <p:cNvSpPr/>
          <p:nvPr/>
        </p:nvSpPr>
        <p:spPr>
          <a:xfrm>
            <a:off x="2759346" y="503224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3" name="Smiley Face 302"/>
          <p:cNvSpPr/>
          <p:nvPr/>
        </p:nvSpPr>
        <p:spPr>
          <a:xfrm>
            <a:off x="4381271" y="41211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4" name="Smiley Face 303"/>
          <p:cNvSpPr/>
          <p:nvPr/>
        </p:nvSpPr>
        <p:spPr>
          <a:xfrm>
            <a:off x="4559989" y="455959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5" name="Smiley Face 304"/>
          <p:cNvSpPr/>
          <p:nvPr/>
        </p:nvSpPr>
        <p:spPr>
          <a:xfrm>
            <a:off x="3212924" y="474339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6" name="Smiley Face 305"/>
          <p:cNvSpPr/>
          <p:nvPr/>
        </p:nvSpPr>
        <p:spPr>
          <a:xfrm>
            <a:off x="935528" y="4543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7" name="Smiley Face 306"/>
          <p:cNvSpPr/>
          <p:nvPr/>
        </p:nvSpPr>
        <p:spPr>
          <a:xfrm>
            <a:off x="5104631" y="563216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7" name="Straight Connector 316"/>
          <p:cNvCxnSpPr/>
          <p:nvPr/>
        </p:nvCxnSpPr>
        <p:spPr>
          <a:xfrm flipH="1">
            <a:off x="13860908" y="6330798"/>
            <a:ext cx="94629" cy="249382"/>
          </a:xfrm>
          <a:prstGeom prst="line">
            <a:avLst/>
          </a:prstGeom>
        </p:spPr>
        <p:style>
          <a:lnRef idx="1">
            <a:schemeClr val="accent1"/>
          </a:lnRef>
          <a:fillRef idx="0">
            <a:schemeClr val="accent1"/>
          </a:fillRef>
          <a:effectRef idx="0">
            <a:schemeClr val="accent1"/>
          </a:effectRef>
          <a:fontRef idx="minor">
            <a:schemeClr val="tx1"/>
          </a:fontRef>
        </p:style>
      </p:cxnSp>
      <p:sp>
        <p:nvSpPr>
          <p:cNvPr id="319" name="Smiley Face 318"/>
          <p:cNvSpPr/>
          <p:nvPr/>
        </p:nvSpPr>
        <p:spPr>
          <a:xfrm>
            <a:off x="4117875" y="641293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0" name="Smiley Face 319"/>
          <p:cNvSpPr/>
          <p:nvPr/>
        </p:nvSpPr>
        <p:spPr>
          <a:xfrm>
            <a:off x="3985417" y="596295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1" name="Smiley Face 320"/>
          <p:cNvSpPr/>
          <p:nvPr/>
        </p:nvSpPr>
        <p:spPr>
          <a:xfrm>
            <a:off x="4772012" y="564231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2" name="Smiley Face 321"/>
          <p:cNvSpPr/>
          <p:nvPr/>
        </p:nvSpPr>
        <p:spPr>
          <a:xfrm>
            <a:off x="3199022" y="516298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3" name="Smiley Face 322"/>
          <p:cNvSpPr/>
          <p:nvPr/>
        </p:nvSpPr>
        <p:spPr>
          <a:xfrm>
            <a:off x="4393872" y="66059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4" name="Smiley Face 323"/>
          <p:cNvSpPr/>
          <p:nvPr/>
        </p:nvSpPr>
        <p:spPr>
          <a:xfrm>
            <a:off x="4045155" y="621742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5" name="Smiley Face 324"/>
          <p:cNvSpPr/>
          <p:nvPr/>
        </p:nvSpPr>
        <p:spPr>
          <a:xfrm>
            <a:off x="3343666" y="499850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6" name="Smiley Face 325"/>
          <p:cNvSpPr/>
          <p:nvPr/>
        </p:nvSpPr>
        <p:spPr>
          <a:xfrm>
            <a:off x="3861130" y="634641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7" name="Smiley Face 326"/>
          <p:cNvSpPr/>
          <p:nvPr/>
        </p:nvSpPr>
        <p:spPr>
          <a:xfrm>
            <a:off x="5194330" y="636014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8" name="Smiley Face 327"/>
          <p:cNvSpPr/>
          <p:nvPr/>
        </p:nvSpPr>
        <p:spPr>
          <a:xfrm>
            <a:off x="5945340" y="611619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9" name="Smiley Face 328"/>
          <p:cNvSpPr/>
          <p:nvPr/>
        </p:nvSpPr>
        <p:spPr>
          <a:xfrm>
            <a:off x="4530567" y="59914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0" name="Smiley Face 329"/>
          <p:cNvSpPr/>
          <p:nvPr/>
        </p:nvSpPr>
        <p:spPr>
          <a:xfrm>
            <a:off x="5270672" y="618295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1" name="Smiley Face 330"/>
          <p:cNvSpPr/>
          <p:nvPr/>
        </p:nvSpPr>
        <p:spPr>
          <a:xfrm>
            <a:off x="4021081" y="424594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2" name="Smiley Face 331"/>
          <p:cNvSpPr/>
          <p:nvPr/>
        </p:nvSpPr>
        <p:spPr>
          <a:xfrm>
            <a:off x="5152101" y="593410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3" name="Smiley Face 332"/>
          <p:cNvSpPr/>
          <p:nvPr/>
        </p:nvSpPr>
        <p:spPr>
          <a:xfrm>
            <a:off x="5070528" y="641771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4" name="Smiley Face 333"/>
          <p:cNvSpPr/>
          <p:nvPr/>
        </p:nvSpPr>
        <p:spPr>
          <a:xfrm>
            <a:off x="6042137" y="60389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5" name="Smiley Face 334"/>
          <p:cNvSpPr/>
          <p:nvPr/>
        </p:nvSpPr>
        <p:spPr>
          <a:xfrm>
            <a:off x="2989925" y="474094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6" name="Smiley Face 335"/>
          <p:cNvSpPr/>
          <p:nvPr/>
        </p:nvSpPr>
        <p:spPr>
          <a:xfrm>
            <a:off x="3678120" y="623565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7" name="Smiley Face 336"/>
          <p:cNvSpPr/>
          <p:nvPr/>
        </p:nvSpPr>
        <p:spPr>
          <a:xfrm>
            <a:off x="516495" y="45951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8" name="Smiley Face 337"/>
          <p:cNvSpPr/>
          <p:nvPr/>
        </p:nvSpPr>
        <p:spPr>
          <a:xfrm>
            <a:off x="4328033" y="56626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9" name="Smiley Face 338"/>
          <p:cNvSpPr/>
          <p:nvPr/>
        </p:nvSpPr>
        <p:spPr>
          <a:xfrm>
            <a:off x="3955725" y="614842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0" name="Smiley Face 339"/>
          <p:cNvSpPr/>
          <p:nvPr/>
        </p:nvSpPr>
        <p:spPr>
          <a:xfrm>
            <a:off x="2884848" y="459417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1" name="Smiley Face 340"/>
          <p:cNvSpPr/>
          <p:nvPr/>
        </p:nvSpPr>
        <p:spPr>
          <a:xfrm>
            <a:off x="4164651" y="438585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2" name="Smiley Face 341"/>
          <p:cNvSpPr/>
          <p:nvPr/>
        </p:nvSpPr>
        <p:spPr>
          <a:xfrm>
            <a:off x="727895" y="431269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3" name="Smiley Face 342"/>
          <p:cNvSpPr/>
          <p:nvPr/>
        </p:nvSpPr>
        <p:spPr>
          <a:xfrm>
            <a:off x="4121755" y="420852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4" name="Smiley Face 343"/>
          <p:cNvSpPr/>
          <p:nvPr/>
        </p:nvSpPr>
        <p:spPr>
          <a:xfrm>
            <a:off x="3934427" y="426533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Smiley Face 344"/>
          <p:cNvSpPr/>
          <p:nvPr/>
        </p:nvSpPr>
        <p:spPr>
          <a:xfrm>
            <a:off x="746321" y="56297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6" name="Smiley Face 345"/>
          <p:cNvSpPr/>
          <p:nvPr/>
        </p:nvSpPr>
        <p:spPr>
          <a:xfrm>
            <a:off x="819315" y="557884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7" name="Smiley Face 346"/>
          <p:cNvSpPr/>
          <p:nvPr/>
        </p:nvSpPr>
        <p:spPr>
          <a:xfrm>
            <a:off x="729332" y="617879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8" name="Smiley Face 347"/>
          <p:cNvSpPr/>
          <p:nvPr/>
        </p:nvSpPr>
        <p:spPr>
          <a:xfrm>
            <a:off x="819315" y="542216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9" name="Smiley Face 348"/>
          <p:cNvSpPr/>
          <p:nvPr/>
        </p:nvSpPr>
        <p:spPr>
          <a:xfrm>
            <a:off x="1092965" y="618516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0" name="Smiley Face 349"/>
          <p:cNvSpPr/>
          <p:nvPr/>
        </p:nvSpPr>
        <p:spPr>
          <a:xfrm>
            <a:off x="2243010" y="4836867"/>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1" name="Smiley Face 350"/>
          <p:cNvSpPr/>
          <p:nvPr/>
        </p:nvSpPr>
        <p:spPr>
          <a:xfrm>
            <a:off x="963746" y="5370393"/>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2" name="Smiley Face 351"/>
          <p:cNvSpPr/>
          <p:nvPr/>
        </p:nvSpPr>
        <p:spPr>
          <a:xfrm>
            <a:off x="1642443" y="581683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3" name="Smiley Face 352"/>
          <p:cNvSpPr/>
          <p:nvPr/>
        </p:nvSpPr>
        <p:spPr>
          <a:xfrm>
            <a:off x="1443793" y="592385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5" name="Smiley Face 354"/>
          <p:cNvSpPr/>
          <p:nvPr/>
        </p:nvSpPr>
        <p:spPr>
          <a:xfrm>
            <a:off x="1719976" y="4878125"/>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6" name="Smiley Face 355"/>
          <p:cNvSpPr/>
          <p:nvPr/>
        </p:nvSpPr>
        <p:spPr>
          <a:xfrm>
            <a:off x="2959136" y="5450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7" name="Smiley Face 356"/>
          <p:cNvSpPr/>
          <p:nvPr/>
        </p:nvSpPr>
        <p:spPr>
          <a:xfrm>
            <a:off x="5362787" y="563975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8" name="Smiley Face 357"/>
          <p:cNvSpPr/>
          <p:nvPr/>
        </p:nvSpPr>
        <p:spPr>
          <a:xfrm>
            <a:off x="167633" y="60540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0" name="Smiley Face 359"/>
          <p:cNvSpPr/>
          <p:nvPr/>
        </p:nvSpPr>
        <p:spPr>
          <a:xfrm>
            <a:off x="5750804" y="611132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1" name="Smiley Face 360"/>
          <p:cNvSpPr/>
          <p:nvPr/>
        </p:nvSpPr>
        <p:spPr>
          <a:xfrm>
            <a:off x="4460922" y="552144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2" name="Smiley Face 361"/>
          <p:cNvSpPr/>
          <p:nvPr/>
        </p:nvSpPr>
        <p:spPr>
          <a:xfrm>
            <a:off x="58628" y="368763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3" name="Smiley Face 362"/>
          <p:cNvSpPr/>
          <p:nvPr/>
        </p:nvSpPr>
        <p:spPr>
          <a:xfrm>
            <a:off x="971613" y="61687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4" name="Smiley Face 363"/>
          <p:cNvSpPr/>
          <p:nvPr/>
        </p:nvSpPr>
        <p:spPr>
          <a:xfrm>
            <a:off x="1323516" y="4915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5" name="Smiley Face 364"/>
          <p:cNvSpPr/>
          <p:nvPr/>
        </p:nvSpPr>
        <p:spPr>
          <a:xfrm>
            <a:off x="1203397" y="602325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6" name="Smiley Face 365"/>
          <p:cNvSpPr/>
          <p:nvPr/>
        </p:nvSpPr>
        <p:spPr>
          <a:xfrm>
            <a:off x="763339" y="544596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8" name="Smiley Face 367"/>
          <p:cNvSpPr/>
          <p:nvPr/>
        </p:nvSpPr>
        <p:spPr>
          <a:xfrm>
            <a:off x="1443793" y="626494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9" name="Smiley Face 368"/>
          <p:cNvSpPr/>
          <p:nvPr/>
        </p:nvSpPr>
        <p:spPr>
          <a:xfrm>
            <a:off x="3180161" y="571119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0" name="Smiley Face 369"/>
          <p:cNvSpPr/>
          <p:nvPr/>
        </p:nvSpPr>
        <p:spPr>
          <a:xfrm>
            <a:off x="4983532" y="507166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1" name="Smiley Face 370"/>
          <p:cNvSpPr/>
          <p:nvPr/>
        </p:nvSpPr>
        <p:spPr>
          <a:xfrm>
            <a:off x="880730" y="611288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2" name="Smiley Face 371"/>
          <p:cNvSpPr/>
          <p:nvPr/>
        </p:nvSpPr>
        <p:spPr>
          <a:xfrm>
            <a:off x="1795300" y="611132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3" name="Smiley Face 372"/>
          <p:cNvSpPr/>
          <p:nvPr/>
        </p:nvSpPr>
        <p:spPr>
          <a:xfrm>
            <a:off x="337324" y="608582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4" name="Smiley Face 373"/>
          <p:cNvSpPr/>
          <p:nvPr/>
        </p:nvSpPr>
        <p:spPr>
          <a:xfrm>
            <a:off x="1592696" y="510612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5" name="Smiley Face 374"/>
          <p:cNvSpPr/>
          <p:nvPr/>
        </p:nvSpPr>
        <p:spPr>
          <a:xfrm>
            <a:off x="2918813" y="58063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6" name="Smiley Face 375"/>
          <p:cNvSpPr/>
          <p:nvPr/>
        </p:nvSpPr>
        <p:spPr>
          <a:xfrm>
            <a:off x="1812790" y="508289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7" name="Smiley Face 376"/>
          <p:cNvSpPr/>
          <p:nvPr/>
        </p:nvSpPr>
        <p:spPr>
          <a:xfrm>
            <a:off x="1946047" y="522910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8" name="Smiley Face 377"/>
          <p:cNvSpPr/>
          <p:nvPr/>
        </p:nvSpPr>
        <p:spPr>
          <a:xfrm>
            <a:off x="3867262" y="446306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9" name="Smiley Face 378"/>
          <p:cNvSpPr/>
          <p:nvPr/>
        </p:nvSpPr>
        <p:spPr>
          <a:xfrm>
            <a:off x="2620180" y="566551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0" name="Smiley Face 379"/>
          <p:cNvSpPr/>
          <p:nvPr/>
        </p:nvSpPr>
        <p:spPr>
          <a:xfrm>
            <a:off x="4442795" y="360107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1" name="Smiley Face 380"/>
          <p:cNvSpPr/>
          <p:nvPr/>
        </p:nvSpPr>
        <p:spPr>
          <a:xfrm>
            <a:off x="2271887" y="500970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2" name="Smiley Face 381"/>
          <p:cNvSpPr/>
          <p:nvPr/>
        </p:nvSpPr>
        <p:spPr>
          <a:xfrm>
            <a:off x="4460155" y="56451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4" name="Smiley Face 383"/>
          <p:cNvSpPr/>
          <p:nvPr/>
        </p:nvSpPr>
        <p:spPr>
          <a:xfrm>
            <a:off x="3534550" y="605407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5" name="Smiley Face 384"/>
          <p:cNvSpPr/>
          <p:nvPr/>
        </p:nvSpPr>
        <p:spPr>
          <a:xfrm>
            <a:off x="1199461" y="4647914"/>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Smiley Face 385"/>
          <p:cNvSpPr/>
          <p:nvPr/>
        </p:nvSpPr>
        <p:spPr>
          <a:xfrm>
            <a:off x="788349" y="585857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7" name="Smiley Face 386"/>
          <p:cNvSpPr/>
          <p:nvPr/>
        </p:nvSpPr>
        <p:spPr>
          <a:xfrm>
            <a:off x="2594250" y="553229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8" name="Smiley Face 387"/>
          <p:cNvSpPr/>
          <p:nvPr/>
        </p:nvSpPr>
        <p:spPr>
          <a:xfrm>
            <a:off x="2464078" y="53256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9" name="Smiley Face 388"/>
          <p:cNvSpPr/>
          <p:nvPr/>
        </p:nvSpPr>
        <p:spPr>
          <a:xfrm>
            <a:off x="2406083" y="466013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0" name="Smiley Face 389"/>
          <p:cNvSpPr/>
          <p:nvPr/>
        </p:nvSpPr>
        <p:spPr>
          <a:xfrm>
            <a:off x="5047267" y="521613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1" name="Smiley Face 390"/>
          <p:cNvSpPr/>
          <p:nvPr/>
        </p:nvSpPr>
        <p:spPr>
          <a:xfrm>
            <a:off x="2264315" y="4258810"/>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2" name="Smiley Face 391"/>
          <p:cNvSpPr/>
          <p:nvPr/>
        </p:nvSpPr>
        <p:spPr>
          <a:xfrm>
            <a:off x="-84942" y="379538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3" name="Smiley Face 392"/>
          <p:cNvSpPr/>
          <p:nvPr/>
        </p:nvSpPr>
        <p:spPr>
          <a:xfrm>
            <a:off x="610210" y="615306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4" name="Smiley Face 393"/>
          <p:cNvSpPr/>
          <p:nvPr/>
        </p:nvSpPr>
        <p:spPr>
          <a:xfrm>
            <a:off x="2547552" y="57892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5" name="Smiley Face 394"/>
          <p:cNvSpPr/>
          <p:nvPr/>
        </p:nvSpPr>
        <p:spPr>
          <a:xfrm>
            <a:off x="2817948" y="5736280"/>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5" name="Smiley Face 404"/>
          <p:cNvSpPr/>
          <p:nvPr/>
        </p:nvSpPr>
        <p:spPr>
          <a:xfrm>
            <a:off x="4353090" y="4309006"/>
            <a:ext cx="287140" cy="193059"/>
          </a:xfrm>
          <a:prstGeom prst="smileyFace">
            <a:avLst/>
          </a:prstGeom>
          <a:solidFill>
            <a:srgbClr val="26B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6" name="Smiley Face 405"/>
          <p:cNvSpPr/>
          <p:nvPr/>
        </p:nvSpPr>
        <p:spPr>
          <a:xfrm>
            <a:off x="3886785" y="6509462"/>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7" name="Smiley Face 406"/>
          <p:cNvSpPr/>
          <p:nvPr/>
        </p:nvSpPr>
        <p:spPr>
          <a:xfrm>
            <a:off x="2447226" y="5969405"/>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8" name="Smiley Face 407"/>
          <p:cNvSpPr/>
          <p:nvPr/>
        </p:nvSpPr>
        <p:spPr>
          <a:xfrm>
            <a:off x="4209427" y="4504696"/>
            <a:ext cx="287140" cy="193059"/>
          </a:xfrm>
          <a:prstGeom prst="smileyFace">
            <a:avLst/>
          </a:prstGeom>
          <a:solidFill>
            <a:srgbClr val="FFE5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9" name="Smiley Face 408"/>
          <p:cNvSpPr/>
          <p:nvPr/>
        </p:nvSpPr>
        <p:spPr>
          <a:xfrm>
            <a:off x="2547552" y="4462454"/>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0" name="Smiley Face 409"/>
          <p:cNvSpPr/>
          <p:nvPr/>
        </p:nvSpPr>
        <p:spPr>
          <a:xfrm>
            <a:off x="2844440" y="5987951"/>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1" name="Smiley Face 410"/>
          <p:cNvSpPr/>
          <p:nvPr/>
        </p:nvSpPr>
        <p:spPr>
          <a:xfrm>
            <a:off x="5649927" y="592720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2" name="Smiley Face 411"/>
          <p:cNvSpPr/>
          <p:nvPr/>
        </p:nvSpPr>
        <p:spPr>
          <a:xfrm>
            <a:off x="2808227" y="5562285"/>
            <a:ext cx="287140" cy="193059"/>
          </a:xfrm>
          <a:prstGeom prst="smileyFac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3" name="Smiley Face 412"/>
          <p:cNvSpPr/>
          <p:nvPr/>
        </p:nvSpPr>
        <p:spPr>
          <a:xfrm>
            <a:off x="4292085" y="465811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4" name="Smiley Face 413"/>
          <p:cNvSpPr/>
          <p:nvPr/>
        </p:nvSpPr>
        <p:spPr>
          <a:xfrm>
            <a:off x="3261635" y="4803358"/>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5" name="Smiley Face 414"/>
          <p:cNvSpPr/>
          <p:nvPr/>
        </p:nvSpPr>
        <p:spPr>
          <a:xfrm>
            <a:off x="3405205" y="4789873"/>
            <a:ext cx="287140" cy="193059"/>
          </a:xfrm>
          <a:prstGeom prst="smileyFac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6" name="Smiley Face 415"/>
          <p:cNvSpPr/>
          <p:nvPr/>
        </p:nvSpPr>
        <p:spPr>
          <a:xfrm>
            <a:off x="3033691" y="5139432"/>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7" name="Smiley Face 416"/>
          <p:cNvSpPr/>
          <p:nvPr/>
        </p:nvSpPr>
        <p:spPr>
          <a:xfrm>
            <a:off x="2799402" y="4545036"/>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8" name="Smiley Face 417"/>
          <p:cNvSpPr/>
          <p:nvPr/>
        </p:nvSpPr>
        <p:spPr>
          <a:xfrm>
            <a:off x="4316585" y="3932050"/>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9" name="Smiley Face 418"/>
          <p:cNvSpPr/>
          <p:nvPr/>
        </p:nvSpPr>
        <p:spPr>
          <a:xfrm>
            <a:off x="3069354" y="4955808"/>
            <a:ext cx="287140" cy="193059"/>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0" name="Smiley Face 419"/>
          <p:cNvSpPr/>
          <p:nvPr/>
        </p:nvSpPr>
        <p:spPr>
          <a:xfrm>
            <a:off x="913159" y="4034077"/>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1" name="Smiley Face 420"/>
          <p:cNvSpPr/>
          <p:nvPr/>
        </p:nvSpPr>
        <p:spPr>
          <a:xfrm>
            <a:off x="5140525" y="5794335"/>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2" name="Smiley Face 421"/>
          <p:cNvSpPr/>
          <p:nvPr/>
        </p:nvSpPr>
        <p:spPr>
          <a:xfrm>
            <a:off x="4745077" y="484200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3" name="Smiley Face 422"/>
          <p:cNvSpPr/>
          <p:nvPr/>
        </p:nvSpPr>
        <p:spPr>
          <a:xfrm>
            <a:off x="4021081" y="4611446"/>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4" name="Smiley Face 423"/>
          <p:cNvSpPr/>
          <p:nvPr/>
        </p:nvSpPr>
        <p:spPr>
          <a:xfrm>
            <a:off x="2637311" y="4372907"/>
            <a:ext cx="287140" cy="193059"/>
          </a:xfrm>
          <a:prstGeom prst="smileyFac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5" name="Smiley Face 424"/>
          <p:cNvSpPr/>
          <p:nvPr/>
        </p:nvSpPr>
        <p:spPr>
          <a:xfrm>
            <a:off x="4865538" y="6455489"/>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6" name="Smiley Face 425"/>
          <p:cNvSpPr/>
          <p:nvPr/>
        </p:nvSpPr>
        <p:spPr>
          <a:xfrm>
            <a:off x="440755" y="4087432"/>
            <a:ext cx="287140" cy="193059"/>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7" name="Smiley Face 426"/>
          <p:cNvSpPr/>
          <p:nvPr/>
        </p:nvSpPr>
        <p:spPr>
          <a:xfrm>
            <a:off x="903529" y="4199897"/>
            <a:ext cx="287140" cy="193059"/>
          </a:xfrm>
          <a:prstGeom prst="smileyFac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8" name="Smiley Face 427"/>
          <p:cNvSpPr/>
          <p:nvPr/>
        </p:nvSpPr>
        <p:spPr>
          <a:xfrm>
            <a:off x="216541" y="5769719"/>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9" name="Smiley Face 428"/>
          <p:cNvSpPr/>
          <p:nvPr/>
        </p:nvSpPr>
        <p:spPr>
          <a:xfrm>
            <a:off x="134396" y="6042594"/>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0" name="Smiley Face 429"/>
          <p:cNvSpPr/>
          <p:nvPr/>
        </p:nvSpPr>
        <p:spPr>
          <a:xfrm>
            <a:off x="4381271" y="3784682"/>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1" name="Smiley Face 430"/>
          <p:cNvSpPr/>
          <p:nvPr/>
        </p:nvSpPr>
        <p:spPr>
          <a:xfrm>
            <a:off x="4407493" y="4756668"/>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2" name="Smiley Face 431"/>
          <p:cNvSpPr/>
          <p:nvPr/>
        </p:nvSpPr>
        <p:spPr>
          <a:xfrm>
            <a:off x="5439542" y="5732231"/>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3" name="Smiley Face 432"/>
          <p:cNvSpPr/>
          <p:nvPr/>
        </p:nvSpPr>
        <p:spPr>
          <a:xfrm>
            <a:off x="4112403" y="4054358"/>
            <a:ext cx="287140" cy="193059"/>
          </a:xfrm>
          <a:prstGeom prst="smileyFac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4" name="Smiley Face 433"/>
          <p:cNvSpPr/>
          <p:nvPr/>
        </p:nvSpPr>
        <p:spPr>
          <a:xfrm>
            <a:off x="4587517" y="5515922"/>
            <a:ext cx="287140" cy="193059"/>
          </a:xfrm>
          <a:prstGeom prst="smileyFace">
            <a:avLst/>
          </a:prstGeom>
          <a:solidFill>
            <a:srgbClr val="43AD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5" name="Smiley Face 434"/>
          <p:cNvSpPr/>
          <p:nvPr/>
        </p:nvSpPr>
        <p:spPr>
          <a:xfrm>
            <a:off x="960336" y="4217776"/>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6" name="Smiley Face 435"/>
          <p:cNvSpPr/>
          <p:nvPr/>
        </p:nvSpPr>
        <p:spPr>
          <a:xfrm>
            <a:off x="5350678" y="5597506"/>
            <a:ext cx="287140" cy="193059"/>
          </a:xfrm>
          <a:prstGeom prst="smileyFace">
            <a:avLst/>
          </a:prstGeom>
          <a:solidFill>
            <a:srgbClr val="26B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7" name="Smiley Face 436"/>
          <p:cNvSpPr/>
          <p:nvPr/>
        </p:nvSpPr>
        <p:spPr>
          <a:xfrm>
            <a:off x="4983532" y="4934001"/>
            <a:ext cx="287140" cy="193059"/>
          </a:xfrm>
          <a:prstGeom prst="smileyFace">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8" name="Smiley Face 437"/>
          <p:cNvSpPr/>
          <p:nvPr/>
        </p:nvSpPr>
        <p:spPr>
          <a:xfrm>
            <a:off x="1572348" y="6262430"/>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9" name="Smiley Face 438"/>
          <p:cNvSpPr/>
          <p:nvPr/>
        </p:nvSpPr>
        <p:spPr>
          <a:xfrm>
            <a:off x="5020066" y="5506522"/>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0" name="Smiley Face 439"/>
          <p:cNvSpPr/>
          <p:nvPr/>
        </p:nvSpPr>
        <p:spPr>
          <a:xfrm>
            <a:off x="2154153" y="5982305"/>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1" name="Smiley Face 440"/>
          <p:cNvSpPr/>
          <p:nvPr/>
        </p:nvSpPr>
        <p:spPr>
          <a:xfrm>
            <a:off x="4562981" y="5394042"/>
            <a:ext cx="287140" cy="193059"/>
          </a:xfrm>
          <a:prstGeom prst="smileyFac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2" name="Smiley Face 441"/>
          <p:cNvSpPr/>
          <p:nvPr/>
        </p:nvSpPr>
        <p:spPr>
          <a:xfrm>
            <a:off x="6065454" y="588284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3" name="Smiley Face 442"/>
          <p:cNvSpPr/>
          <p:nvPr/>
        </p:nvSpPr>
        <p:spPr>
          <a:xfrm>
            <a:off x="4888647" y="6009352"/>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4" name="Smiley Face 443"/>
          <p:cNvSpPr/>
          <p:nvPr/>
        </p:nvSpPr>
        <p:spPr>
          <a:xfrm>
            <a:off x="444521" y="3887182"/>
            <a:ext cx="287140" cy="193059"/>
          </a:xfrm>
          <a:prstGeom prst="smileyFace">
            <a:avLst/>
          </a:prstGeom>
          <a:solidFill>
            <a:srgbClr val="E9FD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5" name="Smiley Face 444"/>
          <p:cNvSpPr/>
          <p:nvPr/>
        </p:nvSpPr>
        <p:spPr>
          <a:xfrm>
            <a:off x="1965213" y="6152524"/>
            <a:ext cx="287140" cy="193059"/>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4" name="Smiley Face 353"/>
          <p:cNvSpPr/>
          <p:nvPr/>
        </p:nvSpPr>
        <p:spPr>
          <a:xfrm>
            <a:off x="1131654" y="51401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6" name="Smiley Face 445"/>
          <p:cNvSpPr/>
          <p:nvPr/>
        </p:nvSpPr>
        <p:spPr>
          <a:xfrm>
            <a:off x="5347722" y="596664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7" name="Smiley Face 446"/>
          <p:cNvSpPr/>
          <p:nvPr/>
        </p:nvSpPr>
        <p:spPr>
          <a:xfrm>
            <a:off x="5156072" y="5373841"/>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8" name="Smiley Face 447"/>
          <p:cNvSpPr/>
          <p:nvPr/>
        </p:nvSpPr>
        <p:spPr>
          <a:xfrm>
            <a:off x="4973274" y="611978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9" name="Smiley Face 448"/>
          <p:cNvSpPr/>
          <p:nvPr/>
        </p:nvSpPr>
        <p:spPr>
          <a:xfrm>
            <a:off x="4311801" y="559563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0" name="Smiley Face 449"/>
          <p:cNvSpPr/>
          <p:nvPr/>
        </p:nvSpPr>
        <p:spPr>
          <a:xfrm>
            <a:off x="5113366" y="5148867"/>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1" name="Smiley Face 450"/>
          <p:cNvSpPr/>
          <p:nvPr/>
        </p:nvSpPr>
        <p:spPr>
          <a:xfrm>
            <a:off x="4721968" y="52556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2" name="Smiley Face 451"/>
          <p:cNvSpPr/>
          <p:nvPr/>
        </p:nvSpPr>
        <p:spPr>
          <a:xfrm>
            <a:off x="4829704" y="578631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3" name="Smiley Face 452"/>
          <p:cNvSpPr/>
          <p:nvPr/>
        </p:nvSpPr>
        <p:spPr>
          <a:xfrm>
            <a:off x="6138146" y="573470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4" name="Smiley Face 453"/>
          <p:cNvSpPr/>
          <p:nvPr/>
        </p:nvSpPr>
        <p:spPr>
          <a:xfrm>
            <a:off x="5391771" y="6179493"/>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5" name="Smiley Face 454"/>
          <p:cNvSpPr/>
          <p:nvPr/>
        </p:nvSpPr>
        <p:spPr>
          <a:xfrm>
            <a:off x="4990948" y="53392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6" name="Smiley Face 455"/>
          <p:cNvSpPr/>
          <p:nvPr/>
        </p:nvSpPr>
        <p:spPr>
          <a:xfrm>
            <a:off x="2555155" y="602875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7" name="Smiley Face 456"/>
          <p:cNvSpPr/>
          <p:nvPr/>
        </p:nvSpPr>
        <p:spPr>
          <a:xfrm>
            <a:off x="2349795" y="5453667"/>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8" name="Smiley Face 457"/>
          <p:cNvSpPr/>
          <p:nvPr/>
        </p:nvSpPr>
        <p:spPr>
          <a:xfrm>
            <a:off x="2745217" y="544099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9" name="Smiley Face 458"/>
          <p:cNvSpPr/>
          <p:nvPr/>
        </p:nvSpPr>
        <p:spPr>
          <a:xfrm>
            <a:off x="2623845" y="6039452"/>
            <a:ext cx="287140" cy="193059"/>
          </a:xfrm>
          <a:prstGeom prst="smileyFac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0" name="Smiley Face 459"/>
          <p:cNvSpPr/>
          <p:nvPr/>
        </p:nvSpPr>
        <p:spPr>
          <a:xfrm>
            <a:off x="5599669" y="60833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1" name="Smiley Face 460"/>
          <p:cNvSpPr/>
          <p:nvPr/>
        </p:nvSpPr>
        <p:spPr>
          <a:xfrm>
            <a:off x="1426941" y="50523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2" name="Smiley Face 461"/>
          <p:cNvSpPr/>
          <p:nvPr/>
        </p:nvSpPr>
        <p:spPr>
          <a:xfrm>
            <a:off x="5312109" y="551326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3" name="Smiley Face 462"/>
          <p:cNvSpPr/>
          <p:nvPr/>
        </p:nvSpPr>
        <p:spPr>
          <a:xfrm>
            <a:off x="2347779" y="471286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4" name="Smiley Face 463"/>
          <p:cNvSpPr/>
          <p:nvPr/>
        </p:nvSpPr>
        <p:spPr>
          <a:xfrm>
            <a:off x="1947737" y="575783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5" name="Smiley Face 464"/>
          <p:cNvSpPr/>
          <p:nvPr/>
        </p:nvSpPr>
        <p:spPr>
          <a:xfrm>
            <a:off x="14909" y="598929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6" name="Smiley Face 465"/>
          <p:cNvSpPr/>
          <p:nvPr/>
        </p:nvSpPr>
        <p:spPr>
          <a:xfrm>
            <a:off x="506102" y="5952280"/>
            <a:ext cx="287140" cy="193059"/>
          </a:xfrm>
          <a:prstGeom prst="smileyFac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7" name="Smiley Face 466"/>
          <p:cNvSpPr/>
          <p:nvPr/>
        </p:nvSpPr>
        <p:spPr>
          <a:xfrm>
            <a:off x="5787268" y="5907160"/>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8" name="Smiley Face 467"/>
          <p:cNvSpPr/>
          <p:nvPr/>
        </p:nvSpPr>
        <p:spPr>
          <a:xfrm>
            <a:off x="1199461" y="5882849"/>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9" name="Smiley Face 468"/>
          <p:cNvSpPr/>
          <p:nvPr/>
        </p:nvSpPr>
        <p:spPr>
          <a:xfrm>
            <a:off x="1258753" y="628935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0" name="Smiley Face 469"/>
          <p:cNvSpPr/>
          <p:nvPr/>
        </p:nvSpPr>
        <p:spPr>
          <a:xfrm>
            <a:off x="445399" y="5791546"/>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1" name="Smiley Face 470"/>
          <p:cNvSpPr/>
          <p:nvPr/>
        </p:nvSpPr>
        <p:spPr>
          <a:xfrm>
            <a:off x="2988010" y="5907161"/>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2" name="Smiley Face 471"/>
          <p:cNvSpPr/>
          <p:nvPr/>
        </p:nvSpPr>
        <p:spPr>
          <a:xfrm>
            <a:off x="6104551" y="5983078"/>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3" name="Smiley Face 472"/>
          <p:cNvSpPr/>
          <p:nvPr/>
        </p:nvSpPr>
        <p:spPr>
          <a:xfrm>
            <a:off x="5102534" y="632118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4" name="Smiley Face 473"/>
          <p:cNvSpPr/>
          <p:nvPr/>
        </p:nvSpPr>
        <p:spPr>
          <a:xfrm>
            <a:off x="3035298" y="5699417"/>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1"/>
          <p:cNvSpPr>
            <a:spLocks noChangeArrowheads="1"/>
          </p:cNvSpPr>
          <p:nvPr/>
        </p:nvSpPr>
        <p:spPr bwMode="auto">
          <a:xfrm>
            <a:off x="-725706575"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3" name="Rectangle 2"/>
          <p:cNvSpPr>
            <a:spLocks noChangeArrowheads="1"/>
          </p:cNvSpPr>
          <p:nvPr/>
        </p:nvSpPr>
        <p:spPr bwMode="auto">
          <a:xfrm>
            <a:off x="-725706575"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58719"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666666"/>
                </a:solidFill>
                <a:effectLst/>
                <a:latin typeface="Arial" pitchFamily="34" charset="0"/>
                <a:ea typeface="inherit"/>
                <a:cs typeface="Arial" pitchFamily="34" charset="0"/>
                <a:hlinkClick r:id="rId3"/>
              </a:rPr>
              <a:t>image: http://lh4.ggpht.com/_hVOW2U7K4-M/SoeW0Uj_icI/AAAAAAABEok/karqsND_Jv8/s640/657ityjutrhdf.jpg</a:t>
            </a:r>
            <a:endParaRPr kumimoji="0" lang="en-US" altLang="en-US" sz="900" b="0" i="0" u="none" strike="noStrike" cap="none" normalizeH="0" baseline="0">
              <a:ln>
                <a:noFill/>
              </a:ln>
              <a:solidFill>
                <a:srgbClr val="000000"/>
              </a:solidFill>
              <a:effectLst/>
              <a:latin typeface="Arial" pitchFamily="34" charset="0"/>
              <a:cs typeface="Arial" pitchFamily="34" charset="0"/>
              <a:hlinkClick r:id="rId3"/>
            </a:endParaRPr>
          </a:p>
          <a:p>
            <a:pPr marL="0" marR="0" lvl="0" indent="0" algn="l" defTabSz="914400" rtl="0" eaLnBrk="0" fontAlgn="t"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itchFamily="34" charset="0"/>
                <a:cs typeface="Arial" pitchFamily="34" charset="0"/>
                <a:hlinkClick r:id="rId3"/>
              </a:rPr>
              <a:t>  </a:t>
            </a:r>
            <a:r>
              <a:rPr kumimoji="0" lang="en-US" altLang="en-US" sz="22900" b="0" i="0" u="none" strike="noStrike" cap="none" normalizeH="0" baseline="0">
                <a:ln>
                  <a:noFill/>
                </a:ln>
                <a:solidFill>
                  <a:srgbClr val="000000"/>
                </a:solidFill>
                <a:effectLst/>
                <a:latin typeface="Arial" pitchFamily="34" charset="0"/>
                <a:cs typeface="Arial" pitchFamily="34" charset="0"/>
              </a:rPr>
              <a:t> </a:t>
            </a:r>
            <a:r>
              <a:rPr kumimoji="0" lang="en-US" altLang="en-US" sz="1800" b="0" i="0" u="none" strike="noStrike" cap="none" normalizeH="0" baseline="0">
                <a:ln>
                  <a:noFill/>
                </a:ln>
                <a:solidFill>
                  <a:srgbClr val="000000"/>
                </a:solidFill>
                <a:effectLst/>
                <a:latin typeface="Arial" pitchFamily="34" charset="0"/>
                <a:cs typeface="Arial" pitchFamily="34" charset="0"/>
              </a:rPr>
              <a:t>                                                                                               </a:t>
            </a:r>
            <a:r>
              <a:rPr kumimoji="0" lang="en-US" altLang="en-US" sz="800" b="1" i="0" u="none" strike="noStrike" cap="none" normalizeH="0" baseline="0">
                <a:ln>
                  <a:noFill/>
                </a:ln>
                <a:solidFill>
                  <a:srgbClr val="FFFFFF"/>
                </a:solidFill>
                <a:effectLst/>
                <a:latin typeface="Arial" pitchFamily="34" charset="0"/>
                <a:cs typeface="Arial" pitchFamily="34" charset="0"/>
              </a:rPr>
              <a:t/>
            </a:r>
            <a:br>
              <a:rPr kumimoji="0" lang="en-US" altLang="en-US" sz="800" b="1" i="0" u="none" strike="noStrike" cap="none" normalizeH="0" baseline="0">
                <a:ln>
                  <a:noFill/>
                </a:ln>
                <a:solidFill>
                  <a:srgbClr val="FFFFFF"/>
                </a:solidFill>
                <a:effectLst/>
                <a:latin typeface="Arial" pitchFamily="34" charset="0"/>
                <a:cs typeface="Arial" pitchFamily="34" charset="0"/>
              </a:rPr>
            </a:br>
            <a:r>
              <a:rPr kumimoji="0" lang="en-US" altLang="en-US" sz="800" b="1" i="0" u="none" strike="noStrike" cap="none" normalizeH="0" baseline="0">
                <a:ln>
                  <a:noFill/>
                </a:ln>
                <a:solidFill>
                  <a:srgbClr val="FFFFFF"/>
                </a:solidFill>
                <a:effectLst/>
                <a:latin typeface="Arial" pitchFamily="34" charset="0"/>
                <a:cs typeface="Arial" pitchFamily="34" charset="0"/>
              </a:rPr>
              <a:t>Read more at http://www.darkroastedblend.com/2009/08/unusual-and-marvelous-maps.html#URBXIt1Te31lI8DT.99</a:t>
            </a:r>
            <a:endParaRPr kumimoji="0" lang="en-US" altLang="en-US" sz="1800" b="0" i="0" u="none" strike="noStrike" cap="none" normalizeH="0" baseline="0">
              <a:ln>
                <a:noFill/>
              </a:ln>
              <a:solidFill>
                <a:srgbClr val="000000"/>
              </a:solidFill>
              <a:effectLst/>
              <a:latin typeface="Arial" pitchFamily="34" charset="0"/>
              <a:cs typeface="Arial" pitchFamily="34" charset="0"/>
            </a:endParaRPr>
          </a:p>
        </p:txBody>
      </p:sp>
      <p:sp>
        <p:nvSpPr>
          <p:cNvPr id="510" name="Smiley Face 509"/>
          <p:cNvSpPr/>
          <p:nvPr/>
        </p:nvSpPr>
        <p:spPr>
          <a:xfrm>
            <a:off x="1579341" y="52047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1" name="Smiley Face 510"/>
          <p:cNvSpPr/>
          <p:nvPr/>
        </p:nvSpPr>
        <p:spPr>
          <a:xfrm>
            <a:off x="1731741" y="53571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2" name="Smiley Face 511"/>
          <p:cNvSpPr/>
          <p:nvPr/>
        </p:nvSpPr>
        <p:spPr>
          <a:xfrm>
            <a:off x="1884141" y="55095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3" name="Smiley Face 512"/>
          <p:cNvSpPr/>
          <p:nvPr/>
        </p:nvSpPr>
        <p:spPr>
          <a:xfrm>
            <a:off x="1821643" y="5617976"/>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4" name="Smiley Face 513"/>
          <p:cNvSpPr/>
          <p:nvPr/>
        </p:nvSpPr>
        <p:spPr>
          <a:xfrm>
            <a:off x="2188941" y="58143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5" name="Smiley Face 514"/>
          <p:cNvSpPr/>
          <p:nvPr/>
        </p:nvSpPr>
        <p:spPr>
          <a:xfrm>
            <a:off x="2341341" y="59667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6" name="Smiley Face 515"/>
          <p:cNvSpPr/>
          <p:nvPr/>
        </p:nvSpPr>
        <p:spPr>
          <a:xfrm>
            <a:off x="2493741" y="611913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7" name="Smiley Face 516"/>
          <p:cNvSpPr/>
          <p:nvPr/>
        </p:nvSpPr>
        <p:spPr>
          <a:xfrm>
            <a:off x="1004193" y="568584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8" name="Smiley Face 517"/>
          <p:cNvSpPr/>
          <p:nvPr/>
        </p:nvSpPr>
        <p:spPr>
          <a:xfrm>
            <a:off x="1938870" y="58949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9" name="Smiley Face 518"/>
          <p:cNvSpPr/>
          <p:nvPr/>
        </p:nvSpPr>
        <p:spPr>
          <a:xfrm>
            <a:off x="1465218" y="6076298"/>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0" name="Smiley Face 519"/>
          <p:cNvSpPr/>
          <p:nvPr/>
        </p:nvSpPr>
        <p:spPr>
          <a:xfrm>
            <a:off x="1516244" y="5486689"/>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1" name="Smiley Face 520"/>
          <p:cNvSpPr/>
          <p:nvPr/>
        </p:nvSpPr>
        <p:spPr>
          <a:xfrm>
            <a:off x="2099440" y="5452122"/>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2" name="Smiley Face 521"/>
          <p:cNvSpPr/>
          <p:nvPr/>
        </p:nvSpPr>
        <p:spPr>
          <a:xfrm>
            <a:off x="1349145" y="5719550"/>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3" name="Smiley Face 522"/>
          <p:cNvSpPr/>
          <p:nvPr/>
        </p:nvSpPr>
        <p:spPr>
          <a:xfrm>
            <a:off x="2273668" y="5742205"/>
            <a:ext cx="287140" cy="193059"/>
          </a:xfrm>
          <a:prstGeom prst="smileyFace">
            <a:avLst/>
          </a:prstGeom>
          <a:solidFill>
            <a:srgbClr val="3BD5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4" name="Smiley Face 523"/>
          <p:cNvSpPr/>
          <p:nvPr/>
        </p:nvSpPr>
        <p:spPr>
          <a:xfrm>
            <a:off x="1284054" y="52925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5" name="Smiley Face 524"/>
          <p:cNvSpPr/>
          <p:nvPr/>
        </p:nvSpPr>
        <p:spPr>
          <a:xfrm>
            <a:off x="1122141" y="5458114"/>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6" name="Smiley Face 525"/>
          <p:cNvSpPr/>
          <p:nvPr/>
        </p:nvSpPr>
        <p:spPr>
          <a:xfrm>
            <a:off x="1588854" y="55973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7" name="Smiley Face 526"/>
          <p:cNvSpPr/>
          <p:nvPr/>
        </p:nvSpPr>
        <p:spPr>
          <a:xfrm>
            <a:off x="1328144" y="5549585"/>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8" name="Smiley Face 527"/>
          <p:cNvSpPr/>
          <p:nvPr/>
        </p:nvSpPr>
        <p:spPr>
          <a:xfrm>
            <a:off x="1722053" y="5945045"/>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9" name="Smiley Face 528"/>
          <p:cNvSpPr/>
          <p:nvPr/>
        </p:nvSpPr>
        <p:spPr>
          <a:xfrm>
            <a:off x="2046054" y="60545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0" name="Smiley Face 529"/>
          <p:cNvSpPr/>
          <p:nvPr/>
        </p:nvSpPr>
        <p:spPr>
          <a:xfrm>
            <a:off x="2198454" y="6206950"/>
            <a:ext cx="287140" cy="193059"/>
          </a:xfrm>
          <a:prstGeom prst="smileyFac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1" name="Smiley Face 530"/>
          <p:cNvSpPr/>
          <p:nvPr/>
        </p:nvSpPr>
        <p:spPr>
          <a:xfrm>
            <a:off x="2242017" y="51542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2" name="Smiley Face 531"/>
          <p:cNvSpPr/>
          <p:nvPr/>
        </p:nvSpPr>
        <p:spPr>
          <a:xfrm>
            <a:off x="2394417" y="530663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3" name="Smiley Face 532"/>
          <p:cNvSpPr/>
          <p:nvPr/>
        </p:nvSpPr>
        <p:spPr>
          <a:xfrm>
            <a:off x="2098447" y="5381502"/>
            <a:ext cx="287140" cy="19305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4" name="Smiley Face 533"/>
          <p:cNvSpPr/>
          <p:nvPr/>
        </p:nvSpPr>
        <p:spPr>
          <a:xfrm>
            <a:off x="329258" y="5881731"/>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5" name="Smiley Face 534"/>
          <p:cNvSpPr/>
          <p:nvPr/>
        </p:nvSpPr>
        <p:spPr>
          <a:xfrm>
            <a:off x="925183" y="596238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Smiley Face 535"/>
          <p:cNvSpPr/>
          <p:nvPr/>
        </p:nvSpPr>
        <p:spPr>
          <a:xfrm>
            <a:off x="1091983" y="5999405"/>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7" name="Smiley Face 536"/>
          <p:cNvSpPr/>
          <p:nvPr/>
        </p:nvSpPr>
        <p:spPr>
          <a:xfrm>
            <a:off x="1702749" y="466622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8" name="Smiley Face 537"/>
          <p:cNvSpPr/>
          <p:nvPr/>
        </p:nvSpPr>
        <p:spPr>
          <a:xfrm>
            <a:off x="2380525" y="5575813"/>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9" name="Smiley Face 538"/>
          <p:cNvSpPr/>
          <p:nvPr/>
        </p:nvSpPr>
        <p:spPr>
          <a:xfrm>
            <a:off x="2120333" y="5613869"/>
            <a:ext cx="287140" cy="193059"/>
          </a:xfrm>
          <a:prstGeom prst="smileyFac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0" name="Smiley Face 539"/>
          <p:cNvSpPr/>
          <p:nvPr/>
        </p:nvSpPr>
        <p:spPr>
          <a:xfrm>
            <a:off x="272690" y="5593260"/>
            <a:ext cx="287140" cy="193059"/>
          </a:xfrm>
          <a:prstGeom prst="smileyFac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p:cNvSpPr/>
          <p:nvPr/>
        </p:nvSpPr>
        <p:spPr>
          <a:xfrm>
            <a:off x="-1774419" y="3076844"/>
            <a:ext cx="10261825" cy="5012747"/>
          </a:xfrm>
          <a:prstGeom prst="ellipse">
            <a:avLst/>
          </a:prstGeom>
          <a:gradFill>
            <a:gsLst>
              <a:gs pos="71000">
                <a:srgbClr val="03D4A8">
                  <a:lumMod val="79000"/>
                  <a:alpha val="18000"/>
                </a:srgbClr>
              </a:gs>
              <a:gs pos="2000">
                <a:srgbClr val="21D6E0"/>
              </a:gs>
              <a:gs pos="91000">
                <a:srgbClr val="0087E6"/>
              </a:gs>
              <a:gs pos="100000">
                <a:srgbClr val="005CB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598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639</TotalTime>
  <Words>6925</Words>
  <Application>Microsoft Office PowerPoint</Application>
  <PresentationFormat>Custom</PresentationFormat>
  <Paragraphs>252</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Quotable</vt:lpstr>
      <vt:lpstr>Occupational stories from a global city </vt:lpstr>
      <vt:lpstr>global and glocal</vt:lpstr>
      <vt:lpstr>connections lead to actions</vt:lpstr>
      <vt:lpstr>contextual influences determine how occupational therapies in different places are enacted</vt:lpstr>
      <vt:lpstr>an element of cultural and historical action for transformation</vt:lpstr>
      <vt:lpstr>What is our story in this struggle going to be and how are we going to enact and tell it? </vt:lpstr>
      <vt:lpstr>The global city of occupational therapists are enacted</vt:lpstr>
      <vt:lpstr>the occupational therapy profession is a global community, one without borders  are enacted</vt:lpstr>
      <vt:lpstr>Difference and diversity  are enacted</vt:lpstr>
      <vt:lpstr>Difference and diversity  are enacted</vt:lpstr>
      <vt:lpstr>perpetuating an uncritical narrative?  </vt:lpstr>
      <vt:lpstr>Occupation, narratives and dialogues  </vt:lpstr>
      <vt:lpstr>A personal narrative  from the local to the glocal </vt:lpstr>
      <vt:lpstr>A critical history from below </vt:lpstr>
      <vt:lpstr>structural or economic violence </vt:lpstr>
      <vt:lpstr>70 Years of the NHS</vt:lpstr>
      <vt:lpstr>the human story in the care process </vt:lpstr>
      <vt:lpstr>Occupation as a 'great idea'</vt:lpstr>
      <vt:lpstr>We are a city of occupational therapists...</vt:lpstr>
      <vt:lpstr>We are a global city of occupational therapists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stories from a global city </dc:title>
  <dc:creator>Nick Pollard</dc:creator>
  <cp:lastModifiedBy>Nicholas Pollard</cp:lastModifiedBy>
  <cp:revision>62</cp:revision>
  <dcterms:created xsi:type="dcterms:W3CDTF">2018-05-19T09:45:17Z</dcterms:created>
  <dcterms:modified xsi:type="dcterms:W3CDTF">2018-06-04T06:25:04Z</dcterms:modified>
</cp:coreProperties>
</file>